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0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4" autoAdjust="0"/>
    <p:restoredTop sz="95681" autoAdjust="0"/>
  </p:normalViewPr>
  <p:slideViewPr>
    <p:cSldViewPr>
      <p:cViewPr>
        <p:scale>
          <a:sx n="25" d="100"/>
          <a:sy n="25" d="100"/>
        </p:scale>
        <p:origin x="-2658" y="-10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C9B225-5EFA-48B1-8FB3-6D60A59A3036}" type="datetimeFigureOut">
              <a:rPr lang="ru-RU" smtClean="0"/>
              <a:t>21.09.2012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61E2C-2AD3-4BB1-988E-BEFFAD97DA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0545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61E2C-2AD3-4BB1-988E-BEFFAD97DA8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83389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A61E2C-2AD3-4BB1-988E-BEFFAD97DA82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8338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FEC1E-233B-47AF-B297-C44C993EC026}" type="datetime1">
              <a:rPr lang="ru-RU" smtClean="0"/>
              <a:t>21.09.2012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024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F2241-4D0A-4847-B416-0190A9836A3A}" type="datetime1">
              <a:rPr lang="ru-RU" smtClean="0"/>
              <a:t>21.09.2012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269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C5DEC-AC5D-4BD1-9A2F-E96CF10575BE}" type="datetime1">
              <a:rPr lang="ru-RU" smtClean="0"/>
              <a:t>21.09.2012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5165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891271-ECDF-4E0D-95AF-26F723CAA663}" type="datetime1">
              <a:rPr lang="ru-RU" smtClean="0"/>
              <a:t>21.09.2012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738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5F90C-14BE-41C9-B29E-632C3B157209}" type="datetime1">
              <a:rPr lang="ru-RU" smtClean="0"/>
              <a:t>21.09.2012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7949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BA7F4-768C-4595-A5CA-58F49532CDEF}" type="datetime1">
              <a:rPr lang="ru-RU" smtClean="0"/>
              <a:t>21.09.2012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2857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1DAC11-2776-4FC9-AA95-DA4718CBE983}" type="datetime1">
              <a:rPr lang="ru-RU" smtClean="0"/>
              <a:t>21.09.2012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2653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79B46-D5E9-47EE-B0C0-0DAC3F8D8D5D}" type="datetime1">
              <a:rPr lang="ru-RU" smtClean="0"/>
              <a:t>21.09.2012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8230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D3B1BB-70BE-4F78-ACC8-D4E5E9933E3A}" type="datetime1">
              <a:rPr lang="ru-RU" smtClean="0"/>
              <a:t>21.09.2012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486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4319D-59BD-4ECC-9689-71417CCB5EBC}" type="datetime1">
              <a:rPr lang="ru-RU" smtClean="0"/>
              <a:t>21.09.2012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4202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A1365-2641-4DFE-BFEF-9F1183A6CFB3}" type="datetime1">
              <a:rPr lang="ru-RU" smtClean="0"/>
              <a:t>21.09.2012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7722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DA45B-9E6E-47DA-96E6-9BD72F886D5F}" type="datetime1">
              <a:rPr lang="ru-RU" smtClean="0"/>
              <a:t>21.09.2012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8631F-C964-47B5-B9E2-AC2B6FDB91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0921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75000">
                <a:schemeClr val="tx2">
                  <a:lumMod val="60000"/>
                  <a:lumOff val="40000"/>
                </a:schemeClr>
              </a:gs>
              <a:gs pos="0">
                <a:schemeClr val="accent1">
                  <a:tint val="44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grpSp>
        <p:nvGrpSpPr>
          <p:cNvPr id="26" name="Группа 25"/>
          <p:cNvGrpSpPr/>
          <p:nvPr/>
        </p:nvGrpSpPr>
        <p:grpSpPr>
          <a:xfrm>
            <a:off x="-63043512" y="12620"/>
            <a:ext cx="73152000" cy="6858000"/>
            <a:chOff x="-63043512" y="12620"/>
            <a:chExt cx="73152000" cy="6858000"/>
          </a:xfrm>
        </p:grpSpPr>
        <p:sp>
          <p:nvSpPr>
            <p:cNvPr id="14" name="Прямоугольник 13"/>
            <p:cNvSpPr/>
            <p:nvPr/>
          </p:nvSpPr>
          <p:spPr>
            <a:xfrm>
              <a:off x="-26467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-17323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-44755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-35611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-63043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-53899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-8179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964488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</p:grpSp>
      <p:sp>
        <p:nvSpPr>
          <p:cNvPr id="4" name="Заголовок 1"/>
          <p:cNvSpPr txBox="1">
            <a:spLocks/>
          </p:cNvSpPr>
          <p:nvPr/>
        </p:nvSpPr>
        <p:spPr>
          <a:xfrm>
            <a:off x="685800" y="0"/>
            <a:ext cx="7772400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>
                <a:solidFill>
                  <a:schemeClr val="bg1"/>
                </a:solidFill>
                <a:latin typeface="PF Din Text Cond Pro" pitchFamily="2" charset="0"/>
              </a:rPr>
              <a:t>Словосочетание</a:t>
            </a:r>
            <a:endParaRPr lang="ru-RU">
              <a:solidFill>
                <a:schemeClr val="bg1"/>
              </a:solidFill>
              <a:latin typeface="PF Din Text Cond Pro" pitchFamily="2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85800" y="4581128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>
              <a:latin typeface="PF Din Text Cond Pro" pitchFamily="2" charset="0"/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© InfoUrok.ru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5755375"/>
      </p:ext>
    </p:extLst>
  </p:cSld>
  <p:clrMapOvr>
    <a:masterClrMapping/>
  </p:clrMapOvr>
  <p:transition spd="slow" advClick="0" advTm="10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1.85185E-6 L 6.25295 -1.85185E-6 " pathEditMode="relative" rAng="0" ptsTypes="AA">
                                      <p:cBhvr>
                                        <p:cTn id="6" dur="10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263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extLst mod="1">
    <p:ext uri="{E180D4A7-C9FB-4DFB-919C-405C955672EB}">
      <p14:showEvtLst xmlns:p14="http://schemas.microsoft.com/office/powerpoint/2010/main">
        <p14:playEvt time="0" objId="27"/>
      </p14:showEvtLst>
    </p:ext>
  </p:extLs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>
                <a:latin typeface="PF Din Text Cond Pro" pitchFamily="2" charset="0"/>
              </a:rPr>
              <a:t>Словосочетание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6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147248" cy="604664"/>
          </a:xfrm>
        </p:spPr>
        <p:txBody>
          <a:bodyPr anchor="ctr"/>
          <a:lstStyle/>
          <a:p>
            <a:pPr marL="0" indent="0">
              <a:buNone/>
            </a:pPr>
            <a:r>
              <a:rPr lang="ru-RU" smtClean="0">
                <a:latin typeface="PF Din Text Cond Pro" pitchFamily="2" charset="0"/>
              </a:rPr>
              <a:t>Сочетание нескольких слов: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457200" y="2204864"/>
            <a:ext cx="814724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Грамматическая и смысловая связь.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8" name="Объект 2"/>
          <p:cNvSpPr txBox="1">
            <a:spLocks/>
          </p:cNvSpPr>
          <p:nvPr/>
        </p:nvSpPr>
        <p:spPr>
          <a:xfrm>
            <a:off x="457200" y="2809528"/>
            <a:ext cx="814724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solidFill>
                  <a:srgbClr val="FF0000"/>
                </a:solidFill>
                <a:latin typeface="PF Din Text Cond Pro" pitchFamily="2" charset="0"/>
              </a:rPr>
              <a:t>Не</a:t>
            </a:r>
            <a:r>
              <a:rPr lang="ru-RU" smtClean="0">
                <a:latin typeface="PF Din Text Cond Pro" pitchFamily="2" charset="0"/>
              </a:rPr>
              <a:t> словосочетания: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457200" y="3373984"/>
            <a:ext cx="814724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smtClean="0">
                <a:solidFill>
                  <a:srgbClr val="FF0000"/>
                </a:solidFill>
                <a:latin typeface="PF Din Text Cond Pro" pitchFamily="2" charset="0"/>
              </a:rPr>
              <a:t>служебное+самостоят., сложные грамм. формы, грамм. основа</a:t>
            </a:r>
            <a:r>
              <a:rPr lang="ru-RU" sz="2400" smtClean="0">
                <a:latin typeface="PF Din Text Cond Pro" pitchFamily="2" charset="0"/>
              </a:rPr>
              <a:t>.</a:t>
            </a:r>
            <a:endParaRPr lang="ru-RU" sz="2400">
              <a:latin typeface="PF Din Text Cond Pro" pitchFamily="2" charset="0"/>
            </a:endParaRPr>
          </a:p>
        </p:txBody>
      </p:sp>
      <p:sp>
        <p:nvSpPr>
          <p:cNvPr id="12" name="Объект 2"/>
          <p:cNvSpPr txBox="1">
            <a:spLocks/>
          </p:cNvSpPr>
          <p:nvPr/>
        </p:nvSpPr>
        <p:spPr>
          <a:xfrm>
            <a:off x="457200" y="3861048"/>
            <a:ext cx="814724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По характеру </a:t>
            </a: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связи</a:t>
            </a:r>
            <a:r>
              <a:rPr lang="ru-RU" smtClean="0">
                <a:latin typeface="PF Din Text Cond Pro" pitchFamily="2" charset="0"/>
              </a:rPr>
              <a:t>: </a:t>
            </a:r>
            <a:r>
              <a:rPr lang="ru-RU" sz="2400" smtClean="0">
                <a:latin typeface="PF Din Text Cond Pro" pitchFamily="2" charset="0"/>
              </a:rPr>
              <a:t>подчинительные, сочинительные.</a:t>
            </a:r>
            <a:endParaRPr lang="ru-RU" sz="2400">
              <a:latin typeface="PF Din Text Cond Pro" pitchFamily="2" charset="0"/>
            </a:endParaRPr>
          </a:p>
        </p:txBody>
      </p:sp>
      <p:sp>
        <p:nvSpPr>
          <p:cNvPr id="13" name="Объект 2"/>
          <p:cNvSpPr txBox="1">
            <a:spLocks/>
          </p:cNvSpPr>
          <p:nvPr/>
        </p:nvSpPr>
        <p:spPr>
          <a:xfrm>
            <a:off x="457200" y="4465712"/>
            <a:ext cx="8686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>
                <a:latin typeface="PF Din Text Cond Pro" pitchFamily="2" charset="0"/>
              </a:rPr>
              <a:t>По характеру </a:t>
            </a:r>
            <a:r>
              <a:rPr lang="ru-RU">
                <a:solidFill>
                  <a:srgbClr val="00B050"/>
                </a:solidFill>
                <a:latin typeface="PF Din Text Cond Pro" pitchFamily="2" charset="0"/>
              </a:rPr>
              <a:t>главного слова</a:t>
            </a:r>
            <a:r>
              <a:rPr lang="ru-RU" smtClean="0">
                <a:latin typeface="PF Din Text Cond Pro" pitchFamily="2" charset="0"/>
              </a:rPr>
              <a:t>:</a:t>
            </a:r>
            <a:endParaRPr lang="ru-RU" sz="3100">
              <a:latin typeface="PF Din Text Cond Pro" pitchFamily="2" charset="0"/>
            </a:endParaRPr>
          </a:p>
        </p:txBody>
      </p:sp>
      <p:sp>
        <p:nvSpPr>
          <p:cNvPr id="14" name="Объект 2"/>
          <p:cNvSpPr txBox="1">
            <a:spLocks/>
          </p:cNvSpPr>
          <p:nvPr/>
        </p:nvSpPr>
        <p:spPr>
          <a:xfrm>
            <a:off x="4919340" y="4503812"/>
            <a:ext cx="8686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2400" smtClean="0">
                <a:latin typeface="PF Din Text Cond Pro" pitchFamily="2" charset="0"/>
              </a:rPr>
              <a:t>глагольные</a:t>
            </a:r>
            <a:r>
              <a:rPr lang="ru-RU" sz="2400">
                <a:latin typeface="PF Din Text Cond Pro" pitchFamily="2" charset="0"/>
              </a:rPr>
              <a:t>, именные, наречные.</a:t>
            </a:r>
          </a:p>
        </p:txBody>
      </p:sp>
      <p:sp>
        <p:nvSpPr>
          <p:cNvPr id="15" name="Объект 2"/>
          <p:cNvSpPr txBox="1">
            <a:spLocks/>
          </p:cNvSpPr>
          <p:nvPr/>
        </p:nvSpPr>
        <p:spPr>
          <a:xfrm>
            <a:off x="457200" y="5049268"/>
            <a:ext cx="8686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>
                <a:latin typeface="PF Din Text Cond Pro" pitchFamily="2" charset="0"/>
              </a:rPr>
              <a:t>Включают предлоги и формообразующие </a:t>
            </a:r>
            <a:r>
              <a:rPr lang="ru-RU" smtClean="0">
                <a:latin typeface="PF Din Text Cond Pro" pitchFamily="2" charset="0"/>
              </a:rPr>
              <a:t>частицы.</a:t>
            </a:r>
            <a:endParaRPr lang="ru-RU">
              <a:latin typeface="PF Din Text Cond Pro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91856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51207"/>
    </mc:Choice>
    <mc:Fallback xmlns="">
      <p:transition advTm="51207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7" grpId="0"/>
      <p:bldP spid="8" grpId="0"/>
      <p:bldP spid="9" grpId="0"/>
      <p:bldP spid="12" grpId="0"/>
      <p:bldP spid="13" grpId="0"/>
      <p:bldP spid="14" grpId="0"/>
      <p:bldP spid="15" grpId="0"/>
    </p:bldLst>
  </p:timing>
  <p:extLst mod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75000">
                <a:schemeClr val="tx2">
                  <a:lumMod val="60000"/>
                  <a:lumOff val="40000"/>
                </a:schemeClr>
              </a:gs>
              <a:gs pos="0">
                <a:schemeClr val="accent1">
                  <a:tint val="44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grpSp>
        <p:nvGrpSpPr>
          <p:cNvPr id="10" name="Группа 9"/>
          <p:cNvGrpSpPr/>
          <p:nvPr/>
        </p:nvGrpSpPr>
        <p:grpSpPr>
          <a:xfrm>
            <a:off x="-63043512" y="12620"/>
            <a:ext cx="73152000" cy="6858000"/>
            <a:chOff x="-63043512" y="12620"/>
            <a:chExt cx="73152000" cy="6858000"/>
          </a:xfrm>
        </p:grpSpPr>
        <p:sp>
          <p:nvSpPr>
            <p:cNvPr id="11" name="Прямоугольник 10"/>
            <p:cNvSpPr/>
            <p:nvPr/>
          </p:nvSpPr>
          <p:spPr>
            <a:xfrm>
              <a:off x="-26467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-17323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-44755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-35611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-63043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-53899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-8179512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964488" y="12620"/>
              <a:ext cx="9144000" cy="6858000"/>
            </a:xfrm>
            <a:prstGeom prst="rect">
              <a:avLst/>
            </a:prstGeom>
            <a:gradFill flip="none" rotWithShape="1">
              <a:gsLst>
                <a:gs pos="20000">
                  <a:srgbClr val="FFFFFF">
                    <a:alpha val="7000"/>
                  </a:srgbClr>
                </a:gs>
                <a:gs pos="50000">
                  <a:srgbClr val="FFFFFF">
                    <a:alpha val="15000"/>
                  </a:srgbClr>
                </a:gs>
                <a:gs pos="99167">
                  <a:schemeClr val="bg1">
                    <a:alpha val="5000"/>
                  </a:schemeClr>
                </a:gs>
                <a:gs pos="80000">
                  <a:schemeClr val="bg1">
                    <a:alpha val="7000"/>
                  </a:schemeClr>
                </a:gs>
                <a:gs pos="0">
                  <a:schemeClr val="bg1">
                    <a:alpha val="5000"/>
                  </a:schemeClr>
                </a:gs>
              </a:gsLst>
              <a:lin ang="0" scaled="0"/>
              <a:tileRect/>
            </a:gradFill>
            <a:ln w="285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ru-RU"/>
            </a:p>
          </p:txBody>
        </p:sp>
      </p:grpSp>
      <p:sp>
        <p:nvSpPr>
          <p:cNvPr id="4" name="Заголовок 1"/>
          <p:cNvSpPr txBox="1">
            <a:spLocks/>
          </p:cNvSpPr>
          <p:nvPr/>
        </p:nvSpPr>
        <p:spPr>
          <a:xfrm>
            <a:off x="685800" y="0"/>
            <a:ext cx="7772400" cy="685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PF Din Text Cond Pro" pitchFamily="2" charset="0"/>
              </a:rPr>
              <a:t>www.</a:t>
            </a:r>
            <a:r>
              <a:rPr lang="en-US" dirty="0" smtClean="0">
                <a:solidFill>
                  <a:schemeClr val="bg1"/>
                </a:solidFill>
                <a:latin typeface="PF Din Text Cond Pro" pitchFamily="2" charset="0"/>
              </a:rPr>
              <a:t>InfoUrok</a:t>
            </a:r>
            <a:r>
              <a:rPr lang="en-US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PF Din Text Cond Pro" pitchFamily="2" charset="0"/>
              </a:rPr>
              <a:t>.ru</a:t>
            </a:r>
            <a:endParaRPr lang="ru-RU" dirty="0">
              <a:solidFill>
                <a:schemeClr val="accent1">
                  <a:lumMod val="20000"/>
                  <a:lumOff val="80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685800" y="4581128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>
              <a:latin typeface="PF Din Text Cond Pro" pitchFamily="2" charset="0"/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© InfoUrok.ru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805219"/>
      </p:ext>
    </p:extLst>
  </p:cSld>
  <p:clrMapOvr>
    <a:masterClrMapping/>
  </p:clrMapOvr>
  <p:transition spd="slow" advClick="0" advTm="10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1.85185E-6 L 6.25295 -1.85185E-6 " pathEditMode="relative" rAng="0" ptsTypes="AA">
                                      <p:cBhvr>
                                        <p:cTn id="6" dur="1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263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extLst mod="1">
    <p:ext uri="{E180D4A7-C9FB-4DFB-919C-405C955672EB}">
      <p14:showEvtLst xmlns:p14="http://schemas.microsoft.com/office/powerpoint/2010/main">
        <p14:playEvt time="0" objId="7"/>
      </p14:showEvtLst>
    </p:ext>
  </p:extLs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21095"/>
      </p:ext>
    </p:extLst>
  </p:cSld>
  <p:clrMapOvr>
    <a:masterClrMapping/>
  </p:clrMapOvr>
  <p:transition spd="slow" advClick="0" advTm="1000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>
                <a:latin typeface="PF Din Text Cond Pro" pitchFamily="2" charset="0"/>
              </a:rPr>
              <a:t>Словосочетание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147248" cy="604664"/>
          </a:xfrm>
        </p:spPr>
        <p:txBody>
          <a:bodyPr anchor="ctr"/>
          <a:lstStyle/>
          <a:p>
            <a:pPr marL="0" indent="0">
              <a:buNone/>
            </a:pPr>
            <a:r>
              <a:rPr lang="ru-RU" smtClean="0">
                <a:latin typeface="PF Din Text Cond Pro" pitchFamily="2" charset="0"/>
              </a:rPr>
              <a:t>Сочетание нескольких слов: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19" name="Объект 2"/>
          <p:cNvSpPr txBox="1">
            <a:spLocks/>
          </p:cNvSpPr>
          <p:nvPr/>
        </p:nvSpPr>
        <p:spPr>
          <a:xfrm>
            <a:off x="457200" y="2204864"/>
            <a:ext cx="814724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Грамматическая и смысловая связь.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20" name="Объект 2"/>
          <p:cNvSpPr txBox="1">
            <a:spLocks/>
          </p:cNvSpPr>
          <p:nvPr/>
        </p:nvSpPr>
        <p:spPr>
          <a:xfrm>
            <a:off x="457200" y="2809528"/>
            <a:ext cx="814724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Не словосочетания: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22" name="Объект 2"/>
          <p:cNvSpPr txBox="1">
            <a:spLocks/>
          </p:cNvSpPr>
          <p:nvPr/>
        </p:nvSpPr>
        <p:spPr>
          <a:xfrm>
            <a:off x="457200" y="3424784"/>
            <a:ext cx="814724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mtClean="0">
                <a:latin typeface="PF Din Text Cond Pro" pitchFamily="2" charset="0"/>
              </a:rPr>
              <a:t>сочетания </a:t>
            </a:r>
            <a:r>
              <a:rPr lang="ru-RU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</a:rPr>
              <a:t>служебных</a:t>
            </a:r>
            <a:r>
              <a:rPr lang="ru-RU" smtClean="0">
                <a:latin typeface="PF Din Text Cond Pro" pitchFamily="2" charset="0"/>
              </a:rPr>
              <a:t> и самостоятельных слов;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23" name="Заголовок 1"/>
          <p:cNvSpPr txBox="1">
            <a:spLocks/>
          </p:cNvSpPr>
          <p:nvPr/>
        </p:nvSpPr>
        <p:spPr>
          <a:xfrm>
            <a:off x="2033972" y="3886448"/>
            <a:ext cx="5076056" cy="4595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75000"/>
              </a:lnSpc>
            </a:pPr>
            <a:r>
              <a:rPr lang="ru-RU" sz="3200" b="1" smtClean="0">
                <a:solidFill>
                  <a:schemeClr val="accent6">
                    <a:lumMod val="75000"/>
                  </a:schemeClr>
                </a:solidFill>
                <a:latin typeface="Propisi" pitchFamily="2" charset="0"/>
              </a:rPr>
              <a:t>к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 дому,  </a:t>
            </a:r>
            <a:r>
              <a:rPr lang="ru-RU" sz="3200" b="1" smtClean="0">
                <a:solidFill>
                  <a:schemeClr val="accent6">
                    <a:lumMod val="75000"/>
                  </a:schemeClr>
                </a:solidFill>
                <a:latin typeface="Propisi" pitchFamily="2" charset="0"/>
              </a:rPr>
              <a:t>тоже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 уехал</a:t>
            </a:r>
            <a:endParaRPr lang="ru-RU" sz="3200" b="1">
              <a:solidFill>
                <a:schemeClr val="accent6">
                  <a:lumMod val="75000"/>
                </a:schemeClr>
              </a:solidFill>
              <a:latin typeface="Propisi" pitchFamily="2" charset="0"/>
            </a:endParaRPr>
          </a:p>
        </p:txBody>
      </p:sp>
      <p:sp>
        <p:nvSpPr>
          <p:cNvPr id="24" name="Объект 2"/>
          <p:cNvSpPr txBox="1">
            <a:spLocks/>
          </p:cNvSpPr>
          <p:nvPr/>
        </p:nvSpPr>
        <p:spPr>
          <a:xfrm>
            <a:off x="457200" y="4261408"/>
            <a:ext cx="814724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mtClean="0">
                <a:latin typeface="PF Din Text Cond Pro" pitchFamily="2" charset="0"/>
              </a:rPr>
              <a:t>граммат. формы со</a:t>
            </a:r>
            <a:r>
              <a:rPr lang="ru-RU" smtClean="0">
                <a:solidFill>
                  <a:schemeClr val="accent6">
                    <a:lumMod val="75000"/>
                  </a:schemeClr>
                </a:solidFill>
                <a:latin typeface="PF Din Text Cond Pro" pitchFamily="2" charset="0"/>
              </a:rPr>
              <a:t> вспомогательными </a:t>
            </a:r>
            <a:r>
              <a:rPr lang="ru-RU" smtClean="0">
                <a:latin typeface="PF Din Text Cond Pro" pitchFamily="2" charset="0"/>
              </a:rPr>
              <a:t>словами;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25" name="Заголовок 1"/>
          <p:cNvSpPr txBox="1">
            <a:spLocks/>
          </p:cNvSpPr>
          <p:nvPr/>
        </p:nvSpPr>
        <p:spPr>
          <a:xfrm>
            <a:off x="2033972" y="4728532"/>
            <a:ext cx="5076056" cy="4595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75000"/>
              </a:lnSpc>
            </a:pPr>
            <a:r>
              <a:rPr lang="ru-RU" sz="3200" b="1" smtClean="0">
                <a:solidFill>
                  <a:schemeClr val="accent6">
                    <a:lumMod val="75000"/>
                  </a:schemeClr>
                </a:solidFill>
                <a:latin typeface="Propisi" pitchFamily="2" charset="0"/>
              </a:rPr>
              <a:t>буду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 учиться,  </a:t>
            </a:r>
            <a:r>
              <a:rPr lang="ru-RU" sz="3200" b="1" smtClean="0">
                <a:solidFill>
                  <a:schemeClr val="accent6">
                    <a:lumMod val="75000"/>
                  </a:schemeClr>
                </a:solidFill>
                <a:latin typeface="Propisi" pitchFamily="2" charset="0"/>
              </a:rPr>
              <a:t>более 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тёмный</a:t>
            </a:r>
            <a:endParaRPr lang="ru-RU" sz="3200" b="1">
              <a:solidFill>
                <a:schemeClr val="accent6">
                  <a:lumMod val="75000"/>
                </a:schemeClr>
              </a:solidFill>
              <a:latin typeface="Propisi" pitchFamily="2" charset="0"/>
            </a:endParaRPr>
          </a:p>
        </p:txBody>
      </p:sp>
      <p:sp>
        <p:nvSpPr>
          <p:cNvPr id="27" name="Объект 2"/>
          <p:cNvSpPr txBox="1">
            <a:spLocks/>
          </p:cNvSpPr>
          <p:nvPr/>
        </p:nvSpPr>
        <p:spPr>
          <a:xfrm>
            <a:off x="457200" y="5107320"/>
            <a:ext cx="814724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mtClean="0">
                <a:latin typeface="PF Din Text Cond Pro" pitchFamily="2" charset="0"/>
              </a:rPr>
              <a:t>грамматическая основа.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28" name="Заголовок 1"/>
          <p:cNvSpPr txBox="1">
            <a:spLocks/>
          </p:cNvSpPr>
          <p:nvPr/>
        </p:nvSpPr>
        <p:spPr>
          <a:xfrm>
            <a:off x="2033972" y="5574444"/>
            <a:ext cx="5076056" cy="4595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75000"/>
              </a:lnSpc>
            </a:pPr>
            <a:r>
              <a:rPr lang="ru-RU" sz="3200" b="1" smtClean="0">
                <a:solidFill>
                  <a:schemeClr val="accent6">
                    <a:lumMod val="75000"/>
                  </a:schemeClr>
                </a:solidFill>
                <a:latin typeface="Propisi" pitchFamily="2" charset="0"/>
              </a:rPr>
              <a:t>Солнце село.</a:t>
            </a:r>
            <a:endParaRPr lang="ru-RU" sz="3200" b="1">
              <a:solidFill>
                <a:schemeClr val="accent6">
                  <a:lumMod val="75000"/>
                </a:schemeClr>
              </a:solidFill>
              <a:latin typeface="Propisi" pitchFamily="2" charset="0"/>
            </a:endParaRPr>
          </a:p>
        </p:txBody>
      </p:sp>
      <p:grpSp>
        <p:nvGrpSpPr>
          <p:cNvPr id="29" name="Группа 28"/>
          <p:cNvGrpSpPr/>
          <p:nvPr/>
        </p:nvGrpSpPr>
        <p:grpSpPr>
          <a:xfrm>
            <a:off x="4743909" y="5960396"/>
            <a:ext cx="532905" cy="48192"/>
            <a:chOff x="4250432" y="4869160"/>
            <a:chExt cx="4605667" cy="48192"/>
          </a:xfrm>
        </p:grpSpPr>
        <p:cxnSp>
          <p:nvCxnSpPr>
            <p:cNvPr id="30" name="Прямая соединительная линия 29"/>
            <p:cNvCxnSpPr/>
            <p:nvPr/>
          </p:nvCxnSpPr>
          <p:spPr>
            <a:xfrm>
              <a:off x="4250432" y="4869160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/>
            <p:nvPr/>
          </p:nvCxnSpPr>
          <p:spPr>
            <a:xfrm>
              <a:off x="4250432" y="4917352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2" name="Прямая соединительная линия 31"/>
          <p:cNvCxnSpPr/>
          <p:nvPr/>
        </p:nvCxnSpPr>
        <p:spPr>
          <a:xfrm>
            <a:off x="3766711" y="5985796"/>
            <a:ext cx="91120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Заголовок 1"/>
          <p:cNvSpPr txBox="1">
            <a:spLocks/>
          </p:cNvSpPr>
          <p:nvPr/>
        </p:nvSpPr>
        <p:spPr>
          <a:xfrm>
            <a:off x="4335135" y="1730400"/>
            <a:ext cx="5076056" cy="4595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75000"/>
              </a:lnSpc>
            </a:pP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любить собак, дождь или снег</a:t>
            </a:r>
            <a:endParaRPr lang="ru-RU" sz="3200" b="1">
              <a:solidFill>
                <a:srgbClr val="0070C0"/>
              </a:solidFill>
              <a:latin typeface="Propisi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2390209"/>
      </p:ext>
    </p:extLst>
  </p:cSld>
  <p:clrMapOvr>
    <a:masterClrMapping/>
  </p:clrMapOvr>
  <p:transition spd="slow" advTm="66987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3" grpId="1" build="p"/>
      <p:bldP spid="19" grpId="0" build="p"/>
      <p:bldP spid="19" grpId="1" build="allAtOnce"/>
      <p:bldP spid="20" grpId="0" build="p"/>
      <p:bldP spid="20" grpId="1" build="allAtOnce"/>
      <p:bldP spid="22" grpId="0" build="p"/>
      <p:bldP spid="22" grpId="1" build="allAtOnce"/>
      <p:bldP spid="23" grpId="0"/>
      <p:bldP spid="23" grpId="1"/>
      <p:bldP spid="24" grpId="0" build="p"/>
      <p:bldP spid="24" grpId="1" build="allAtOnce"/>
      <p:bldP spid="25" grpId="0"/>
      <p:bldP spid="25" grpId="1"/>
      <p:bldP spid="27" grpId="0" build="p"/>
      <p:bldP spid="27" grpId="1" build="allAtOnce"/>
      <p:bldP spid="28" grpId="0"/>
      <p:bldP spid="28" grpId="1"/>
      <p:bldP spid="33" grpId="0"/>
      <p:bldP spid="33" grpId="1"/>
    </p:bldLst>
  </p:timing>
  <p:extLst mod="1">
    <p:ext uri="{E180D4A7-C9FB-4DFB-919C-405C955672EB}">
      <p14:showEvtLst xmlns:p14="http://schemas.microsoft.com/office/powerpoint/2010/main">
        <p14:playEvt time="0" objId="5"/>
      </p14:showEvtLst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>
                <a:latin typeface="PF Din Text Cond Pro" pitchFamily="2" charset="0"/>
              </a:rPr>
              <a:t>Словосочетание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17" name="Объект 2"/>
          <p:cNvSpPr txBox="1">
            <a:spLocks/>
          </p:cNvSpPr>
          <p:nvPr/>
        </p:nvSpPr>
        <p:spPr>
          <a:xfrm>
            <a:off x="457200" y="1542492"/>
            <a:ext cx="8147248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Выделяется из предложения.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18" name="Заголовок 1"/>
          <p:cNvSpPr txBox="1">
            <a:spLocks/>
          </p:cNvSpPr>
          <p:nvPr/>
        </p:nvSpPr>
        <p:spPr>
          <a:xfrm>
            <a:off x="0" y="2204864"/>
            <a:ext cx="9144000" cy="8280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>
                <a:solidFill>
                  <a:srgbClr val="0070C0"/>
                </a:solidFill>
                <a:latin typeface="Propisi" pitchFamily="2" charset="0"/>
              </a:rPr>
              <a:t>Грозный ветер сильно шатает берёзы и липы.</a:t>
            </a:r>
            <a:endParaRPr lang="ru-RU" b="1">
              <a:solidFill>
                <a:srgbClr val="00B050"/>
              </a:solidFill>
              <a:latin typeface="Propisi" pitchFamily="2" charset="0"/>
            </a:endParaRPr>
          </a:p>
        </p:txBody>
      </p:sp>
      <p:grpSp>
        <p:nvGrpSpPr>
          <p:cNvPr id="21" name="Группа 20"/>
          <p:cNvGrpSpPr/>
          <p:nvPr/>
        </p:nvGrpSpPr>
        <p:grpSpPr>
          <a:xfrm>
            <a:off x="4407849" y="2838636"/>
            <a:ext cx="1520437" cy="48192"/>
            <a:chOff x="4250432" y="4869160"/>
            <a:chExt cx="4605667" cy="48192"/>
          </a:xfrm>
        </p:grpSpPr>
        <p:cxnSp>
          <p:nvCxnSpPr>
            <p:cNvPr id="26" name="Прямая соединительная линия 25"/>
            <p:cNvCxnSpPr/>
            <p:nvPr/>
          </p:nvCxnSpPr>
          <p:spPr>
            <a:xfrm>
              <a:off x="4250432" y="4869160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>
            <a:xfrm>
              <a:off x="4250432" y="4917352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4" name="Прямая соединительная линия 33"/>
          <p:cNvCxnSpPr/>
          <p:nvPr/>
        </p:nvCxnSpPr>
        <p:spPr>
          <a:xfrm>
            <a:off x="1942235" y="2874128"/>
            <a:ext cx="1002326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Заголовок 1"/>
          <p:cNvSpPr txBox="1">
            <a:spLocks/>
          </p:cNvSpPr>
          <p:nvPr/>
        </p:nvSpPr>
        <p:spPr>
          <a:xfrm>
            <a:off x="971600" y="3032956"/>
            <a:ext cx="8172400" cy="8280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b="1" smtClean="0">
                <a:solidFill>
                  <a:srgbClr val="00B050"/>
                </a:solidFill>
                <a:latin typeface="Propisi" pitchFamily="2" charset="0"/>
              </a:rPr>
              <a:t>грозный</a:t>
            </a:r>
            <a:r>
              <a:rPr lang="ru-RU" b="1" smtClean="0">
                <a:solidFill>
                  <a:srgbClr val="0070C0"/>
                </a:solidFill>
                <a:latin typeface="Propisi" pitchFamily="2" charset="0"/>
              </a:rPr>
              <a:t> </a:t>
            </a:r>
            <a:r>
              <a:rPr lang="ru-RU" b="1" smtClean="0">
                <a:solidFill>
                  <a:schemeClr val="accent6">
                    <a:lumMod val="75000"/>
                  </a:schemeClr>
                </a:solidFill>
                <a:latin typeface="Propisi" pitchFamily="2" charset="0"/>
              </a:rPr>
              <a:t>ветер</a:t>
            </a:r>
            <a:endParaRPr lang="ru-RU" b="1">
              <a:solidFill>
                <a:schemeClr val="accent6">
                  <a:lumMod val="75000"/>
                </a:schemeClr>
              </a:solidFill>
              <a:latin typeface="Propisi" pitchFamily="2" charset="0"/>
            </a:endParaRPr>
          </a:p>
        </p:txBody>
      </p:sp>
      <p:sp>
        <p:nvSpPr>
          <p:cNvPr id="36" name="Заголовок 1"/>
          <p:cNvSpPr txBox="1">
            <a:spLocks/>
          </p:cNvSpPr>
          <p:nvPr/>
        </p:nvSpPr>
        <p:spPr>
          <a:xfrm>
            <a:off x="971600" y="3630724"/>
            <a:ext cx="8172400" cy="8280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b="1" smtClean="0">
                <a:solidFill>
                  <a:srgbClr val="00B050"/>
                </a:solidFill>
                <a:latin typeface="Propisi" pitchFamily="2" charset="0"/>
              </a:rPr>
              <a:t>сильно</a:t>
            </a:r>
            <a:r>
              <a:rPr lang="ru-RU" b="1" smtClean="0">
                <a:solidFill>
                  <a:srgbClr val="0070C0"/>
                </a:solidFill>
                <a:latin typeface="Propisi" pitchFamily="2" charset="0"/>
              </a:rPr>
              <a:t> </a:t>
            </a:r>
            <a:r>
              <a:rPr lang="ru-RU" b="1" smtClean="0">
                <a:solidFill>
                  <a:schemeClr val="accent6">
                    <a:lumMod val="75000"/>
                  </a:schemeClr>
                </a:solidFill>
                <a:latin typeface="Propisi" pitchFamily="2" charset="0"/>
              </a:rPr>
              <a:t>шатает</a:t>
            </a:r>
            <a:endParaRPr lang="ru-RU" b="1">
              <a:solidFill>
                <a:schemeClr val="accent6">
                  <a:lumMod val="75000"/>
                </a:schemeClr>
              </a:solidFill>
              <a:latin typeface="Propisi" pitchFamily="2" charset="0"/>
            </a:endParaRPr>
          </a:p>
        </p:txBody>
      </p:sp>
      <p:sp>
        <p:nvSpPr>
          <p:cNvPr id="37" name="Заголовок 1"/>
          <p:cNvSpPr txBox="1">
            <a:spLocks/>
          </p:cNvSpPr>
          <p:nvPr/>
        </p:nvSpPr>
        <p:spPr>
          <a:xfrm>
            <a:off x="971600" y="4230092"/>
            <a:ext cx="8172400" cy="8280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b="1" smtClean="0">
                <a:solidFill>
                  <a:schemeClr val="accent6">
                    <a:lumMod val="75000"/>
                  </a:schemeClr>
                </a:solidFill>
                <a:latin typeface="Propisi" pitchFamily="2" charset="0"/>
              </a:rPr>
              <a:t>шатает</a:t>
            </a:r>
            <a:r>
              <a:rPr lang="ru-RU" b="1" smtClean="0">
                <a:solidFill>
                  <a:srgbClr val="0070C0"/>
                </a:solidFill>
                <a:latin typeface="Propisi" pitchFamily="2" charset="0"/>
              </a:rPr>
              <a:t> </a:t>
            </a:r>
            <a:r>
              <a:rPr lang="ru-RU" b="1" smtClean="0">
                <a:solidFill>
                  <a:srgbClr val="00B050"/>
                </a:solidFill>
                <a:latin typeface="Propisi" pitchFamily="2" charset="0"/>
              </a:rPr>
              <a:t>берёзы и липы</a:t>
            </a:r>
            <a:endParaRPr lang="ru-RU" b="1">
              <a:solidFill>
                <a:srgbClr val="00B050"/>
              </a:solidFill>
              <a:latin typeface="Propisi" pitchFamily="2" charset="0"/>
            </a:endParaRPr>
          </a:p>
        </p:txBody>
      </p:sp>
      <p:sp>
        <p:nvSpPr>
          <p:cNvPr id="38" name="Заголовок 1"/>
          <p:cNvSpPr txBox="1">
            <a:spLocks/>
          </p:cNvSpPr>
          <p:nvPr/>
        </p:nvSpPr>
        <p:spPr>
          <a:xfrm>
            <a:off x="971600" y="4807756"/>
            <a:ext cx="8172400" cy="8280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b="1" smtClean="0">
                <a:solidFill>
                  <a:srgbClr val="00B050"/>
                </a:solidFill>
                <a:latin typeface="Propisi" pitchFamily="2" charset="0"/>
              </a:rPr>
              <a:t>берёзы и липы</a:t>
            </a:r>
            <a:endParaRPr lang="ru-RU" b="1">
              <a:solidFill>
                <a:srgbClr val="00B050"/>
              </a:solidFill>
              <a:latin typeface="Propisi" pitchFamily="2" charset="0"/>
            </a:endParaRPr>
          </a:p>
        </p:txBody>
      </p:sp>
      <p:sp>
        <p:nvSpPr>
          <p:cNvPr id="39" name="Объект 2"/>
          <p:cNvSpPr txBox="1">
            <a:spLocks/>
          </p:cNvSpPr>
          <p:nvPr/>
        </p:nvSpPr>
        <p:spPr>
          <a:xfrm>
            <a:off x="457200" y="5610944"/>
            <a:ext cx="8686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По характеру связи: </a:t>
            </a: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подчинительные</a:t>
            </a:r>
            <a:r>
              <a:rPr lang="ru-RU" smtClean="0">
                <a:latin typeface="PF Din Text Cond Pro" pitchFamily="2" charset="0"/>
              </a:rPr>
              <a:t>, </a:t>
            </a:r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сочинительные</a:t>
            </a:r>
            <a:r>
              <a:rPr lang="ru-RU" smtClean="0">
                <a:latin typeface="PF Din Text Cond Pro" pitchFamily="2" charset="0"/>
              </a:rPr>
              <a:t>.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40" name="Правая круглая скобка 39"/>
          <p:cNvSpPr/>
          <p:nvPr/>
        </p:nvSpPr>
        <p:spPr>
          <a:xfrm rot="16200000">
            <a:off x="2363428" y="2531460"/>
            <a:ext cx="159940" cy="1463288"/>
          </a:xfrm>
          <a:prstGeom prst="rightBracket">
            <a:avLst>
              <a:gd name="adj" fmla="val 0"/>
            </a:avLst>
          </a:prstGeom>
          <a:ln w="28575">
            <a:solidFill>
              <a:schemeClr val="tx1">
                <a:lumMod val="50000"/>
                <a:lumOff val="50000"/>
              </a:schemeClr>
            </a:solidFill>
            <a:headEnd type="triangl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авая круглая скобка 41"/>
          <p:cNvSpPr/>
          <p:nvPr/>
        </p:nvSpPr>
        <p:spPr>
          <a:xfrm rot="16200000">
            <a:off x="2487370" y="3145874"/>
            <a:ext cx="159940" cy="1463288"/>
          </a:xfrm>
          <a:prstGeom prst="rightBracket">
            <a:avLst>
              <a:gd name="adj" fmla="val 0"/>
            </a:avLst>
          </a:prstGeom>
          <a:ln w="28575">
            <a:solidFill>
              <a:schemeClr val="tx1">
                <a:lumMod val="50000"/>
                <a:lumOff val="50000"/>
              </a:schemeClr>
            </a:solidFill>
            <a:headEnd type="triangl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Правая круглая скобка 42"/>
          <p:cNvSpPr/>
          <p:nvPr/>
        </p:nvSpPr>
        <p:spPr>
          <a:xfrm rot="16200000" flipV="1">
            <a:off x="2872356" y="3342186"/>
            <a:ext cx="159940" cy="2233260"/>
          </a:xfrm>
          <a:prstGeom prst="rightBracket">
            <a:avLst>
              <a:gd name="adj" fmla="val 0"/>
            </a:avLst>
          </a:prstGeom>
          <a:ln w="28575">
            <a:solidFill>
              <a:schemeClr val="tx1">
                <a:lumMod val="50000"/>
                <a:lumOff val="50000"/>
              </a:schemeClr>
            </a:solidFill>
            <a:headEnd type="triangl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Правая круглая скобка 43"/>
          <p:cNvSpPr/>
          <p:nvPr/>
        </p:nvSpPr>
        <p:spPr>
          <a:xfrm rot="16200000" flipV="1">
            <a:off x="2381176" y="4327632"/>
            <a:ext cx="159940" cy="1467976"/>
          </a:xfrm>
          <a:prstGeom prst="rightBracket">
            <a:avLst>
              <a:gd name="adj" fmla="val 0"/>
            </a:avLst>
          </a:prstGeom>
          <a:ln w="28575">
            <a:solidFill>
              <a:schemeClr val="tx1">
                <a:lumMod val="50000"/>
                <a:lumOff val="50000"/>
              </a:schemeClr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932541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99122"/>
    </mc:Choice>
    <mc:Fallback xmlns="">
      <p:transition advTm="9912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7" grpId="1"/>
      <p:bldP spid="18" grpId="0"/>
      <p:bldP spid="18" grpId="1"/>
      <p:bldP spid="35" grpId="0"/>
      <p:bldP spid="35" grpId="1"/>
      <p:bldP spid="36" grpId="0"/>
      <p:bldP spid="36" grpId="1"/>
      <p:bldP spid="37" grpId="0"/>
      <p:bldP spid="37" grpId="1"/>
      <p:bldP spid="38" grpId="0"/>
      <p:bldP spid="38" grpId="1"/>
      <p:bldP spid="39" grpId="0"/>
      <p:bldP spid="39" grpId="1"/>
      <p:bldP spid="40" grpId="0" animBg="1"/>
      <p:bldP spid="40" grpId="1" animBg="1"/>
      <p:bldP spid="42" grpId="0" animBg="1"/>
      <p:bldP spid="42" grpId="1" animBg="1"/>
      <p:bldP spid="43" grpId="0" animBg="1"/>
      <p:bldP spid="43" grpId="1" animBg="1"/>
      <p:bldP spid="44" grpId="0" animBg="1"/>
      <p:bldP spid="44" grpId="1" animBg="1"/>
    </p:bldLst>
  </p:timing>
  <p:extLst mod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>
                <a:latin typeface="PF Din Text Cond Pro" pitchFamily="2" charset="0"/>
              </a:rPr>
              <a:t>Словосочетание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17" name="Объект 2"/>
          <p:cNvSpPr txBox="1">
            <a:spLocks/>
          </p:cNvSpPr>
          <p:nvPr/>
        </p:nvSpPr>
        <p:spPr>
          <a:xfrm>
            <a:off x="457200" y="1542492"/>
            <a:ext cx="4073624" cy="6046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Подчинительные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19" name="Объект 2"/>
          <p:cNvSpPr txBox="1">
            <a:spLocks/>
          </p:cNvSpPr>
          <p:nvPr/>
        </p:nvSpPr>
        <p:spPr>
          <a:xfrm>
            <a:off x="4530824" y="1542492"/>
            <a:ext cx="4073624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Сочинительные</a:t>
            </a:r>
            <a:endParaRPr lang="ru-RU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20" name="Объект 2"/>
          <p:cNvSpPr txBox="1">
            <a:spLocks/>
          </p:cNvSpPr>
          <p:nvPr/>
        </p:nvSpPr>
        <p:spPr>
          <a:xfrm>
            <a:off x="457200" y="2147156"/>
            <a:ext cx="4073624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40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Есть главное и зависимое слово.</a:t>
            </a:r>
            <a:endParaRPr lang="ru-RU" sz="2400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22" name="Объект 2"/>
          <p:cNvSpPr txBox="1">
            <a:spLocks/>
          </p:cNvSpPr>
          <p:nvPr/>
        </p:nvSpPr>
        <p:spPr>
          <a:xfrm>
            <a:off x="344016" y="2735040"/>
            <a:ext cx="4299992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400" smtClean="0">
                <a:latin typeface="PF Din Text Cond Pro" pitchFamily="2" charset="0"/>
              </a:rPr>
              <a:t>Отдельное слово = отдельный член</a:t>
            </a:r>
            <a:endParaRPr lang="ru-RU" sz="2400">
              <a:latin typeface="PF Din Text Cond Pro" pitchFamily="2" charset="0"/>
            </a:endParaRPr>
          </a:p>
        </p:txBody>
      </p:sp>
      <p:sp>
        <p:nvSpPr>
          <p:cNvPr id="23" name="Объект 2"/>
          <p:cNvSpPr txBox="1">
            <a:spLocks/>
          </p:cNvSpPr>
          <p:nvPr/>
        </p:nvSpPr>
        <p:spPr>
          <a:xfrm>
            <a:off x="4530824" y="2147156"/>
            <a:ext cx="4073624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40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Слова равноправны</a:t>
            </a:r>
            <a:endParaRPr lang="ru-RU" sz="2400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24" name="Заголовок 1"/>
          <p:cNvSpPr txBox="1">
            <a:spLocks/>
          </p:cNvSpPr>
          <p:nvPr/>
        </p:nvSpPr>
        <p:spPr>
          <a:xfrm>
            <a:off x="63500" y="3284984"/>
            <a:ext cx="9144000" cy="8280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smtClean="0">
                <a:solidFill>
                  <a:srgbClr val="0070C0"/>
                </a:solidFill>
                <a:latin typeface="Propisi" pitchFamily="2" charset="0"/>
              </a:rPr>
              <a:t>Теплолюбивые птицы улетают на юг.</a:t>
            </a:r>
            <a:endParaRPr lang="ru-RU" b="1">
              <a:solidFill>
                <a:srgbClr val="00B050"/>
              </a:solidFill>
              <a:latin typeface="Propisi" pitchFamily="2" charset="0"/>
            </a:endParaRPr>
          </a:p>
        </p:txBody>
      </p:sp>
      <p:grpSp>
        <p:nvGrpSpPr>
          <p:cNvPr id="25" name="Группа 24"/>
          <p:cNvGrpSpPr/>
          <p:nvPr/>
        </p:nvGrpSpPr>
        <p:grpSpPr>
          <a:xfrm>
            <a:off x="5292080" y="3933056"/>
            <a:ext cx="1672481" cy="48192"/>
            <a:chOff x="4250432" y="4869160"/>
            <a:chExt cx="4605667" cy="48192"/>
          </a:xfrm>
        </p:grpSpPr>
        <p:cxnSp>
          <p:nvCxnSpPr>
            <p:cNvPr id="27" name="Прямая соединительная линия 26"/>
            <p:cNvCxnSpPr/>
            <p:nvPr/>
          </p:nvCxnSpPr>
          <p:spPr>
            <a:xfrm>
              <a:off x="4250432" y="4869160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>
              <a:off x="4250432" y="4917352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9" name="Прямая соединительная линия 28"/>
          <p:cNvCxnSpPr/>
          <p:nvPr/>
        </p:nvCxnSpPr>
        <p:spPr>
          <a:xfrm>
            <a:off x="3921459" y="3968548"/>
            <a:ext cx="121281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Правая круглая скобка 29"/>
          <p:cNvSpPr/>
          <p:nvPr/>
        </p:nvSpPr>
        <p:spPr>
          <a:xfrm rot="16200000" flipV="1">
            <a:off x="6879858" y="2897862"/>
            <a:ext cx="159940" cy="1273016"/>
          </a:xfrm>
          <a:prstGeom prst="rightBracket">
            <a:avLst>
              <a:gd name="adj" fmla="val 0"/>
            </a:avLst>
          </a:prstGeom>
          <a:ln w="28575">
            <a:solidFill>
              <a:schemeClr val="tx1">
                <a:lumMod val="50000"/>
                <a:lumOff val="50000"/>
              </a:schemeClr>
            </a:solidFill>
            <a:headEnd type="triangl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>
            <a:off x="7122870" y="3945756"/>
            <a:ext cx="91120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равая круглая скобка 31"/>
          <p:cNvSpPr/>
          <p:nvPr/>
        </p:nvSpPr>
        <p:spPr>
          <a:xfrm rot="16200000">
            <a:off x="3303898" y="2346238"/>
            <a:ext cx="159940" cy="2376264"/>
          </a:xfrm>
          <a:prstGeom prst="rightBracket">
            <a:avLst>
              <a:gd name="adj" fmla="val 0"/>
            </a:avLst>
          </a:prstGeom>
          <a:ln w="28575">
            <a:solidFill>
              <a:schemeClr val="tx1">
                <a:lumMod val="50000"/>
                <a:lumOff val="50000"/>
              </a:schemeClr>
            </a:solidFill>
            <a:headEnd type="triangl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5" name="Группа 4"/>
          <p:cNvGrpSpPr/>
          <p:nvPr/>
        </p:nvGrpSpPr>
        <p:grpSpPr>
          <a:xfrm>
            <a:off x="974445" y="3933056"/>
            <a:ext cx="2764278" cy="52354"/>
            <a:chOff x="974445" y="4365104"/>
            <a:chExt cx="2764278" cy="52354"/>
          </a:xfrm>
        </p:grpSpPr>
        <p:sp>
          <p:nvSpPr>
            <p:cNvPr id="93" name="Дуга 92"/>
            <p:cNvSpPr/>
            <p:nvPr/>
          </p:nvSpPr>
          <p:spPr>
            <a:xfrm>
              <a:off x="974445" y="4365104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4" name="Дуга 93"/>
            <p:cNvSpPr/>
            <p:nvPr/>
          </p:nvSpPr>
          <p:spPr>
            <a:xfrm rot="16200000">
              <a:off x="977063" y="4362486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5" name="Дуга 94"/>
            <p:cNvSpPr/>
            <p:nvPr/>
          </p:nvSpPr>
          <p:spPr>
            <a:xfrm rot="10800000">
              <a:off x="1032034" y="4365104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6" name="Дуга 95"/>
            <p:cNvSpPr/>
            <p:nvPr/>
          </p:nvSpPr>
          <p:spPr>
            <a:xfrm rot="5400000">
              <a:off x="1034652" y="4362486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7" name="Дуга 96"/>
            <p:cNvSpPr/>
            <p:nvPr/>
          </p:nvSpPr>
          <p:spPr>
            <a:xfrm>
              <a:off x="1089623" y="4365104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8" name="Дуга 97"/>
            <p:cNvSpPr/>
            <p:nvPr/>
          </p:nvSpPr>
          <p:spPr>
            <a:xfrm rot="16200000">
              <a:off x="1092241" y="4362486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9" name="Дуга 98"/>
            <p:cNvSpPr/>
            <p:nvPr/>
          </p:nvSpPr>
          <p:spPr>
            <a:xfrm rot="10800000">
              <a:off x="1147212" y="4365104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0" name="Дуга 99"/>
            <p:cNvSpPr/>
            <p:nvPr/>
          </p:nvSpPr>
          <p:spPr>
            <a:xfrm rot="5400000">
              <a:off x="1149830" y="4362486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1" name="Дуга 100"/>
            <p:cNvSpPr/>
            <p:nvPr/>
          </p:nvSpPr>
          <p:spPr>
            <a:xfrm>
              <a:off x="1204801" y="4365104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2" name="Дуга 101"/>
            <p:cNvSpPr/>
            <p:nvPr/>
          </p:nvSpPr>
          <p:spPr>
            <a:xfrm rot="16200000">
              <a:off x="1207419" y="4362486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3" name="Дуга 102"/>
            <p:cNvSpPr/>
            <p:nvPr/>
          </p:nvSpPr>
          <p:spPr>
            <a:xfrm rot="10800000">
              <a:off x="1262391" y="4365104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4" name="Дуга 103"/>
            <p:cNvSpPr/>
            <p:nvPr/>
          </p:nvSpPr>
          <p:spPr>
            <a:xfrm rot="5400000">
              <a:off x="1265008" y="4362486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5" name="Дуга 104"/>
            <p:cNvSpPr/>
            <p:nvPr/>
          </p:nvSpPr>
          <p:spPr>
            <a:xfrm>
              <a:off x="1319980" y="4365104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6" name="Дуга 105"/>
            <p:cNvSpPr/>
            <p:nvPr/>
          </p:nvSpPr>
          <p:spPr>
            <a:xfrm rot="16200000">
              <a:off x="1322597" y="4362486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7" name="Дуга 106"/>
            <p:cNvSpPr/>
            <p:nvPr/>
          </p:nvSpPr>
          <p:spPr>
            <a:xfrm rot="10800000">
              <a:off x="1377569" y="4365104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8" name="Дуга 107"/>
            <p:cNvSpPr/>
            <p:nvPr/>
          </p:nvSpPr>
          <p:spPr>
            <a:xfrm rot="5400000">
              <a:off x="1380186" y="4362486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9" name="Дуга 108"/>
            <p:cNvSpPr/>
            <p:nvPr/>
          </p:nvSpPr>
          <p:spPr>
            <a:xfrm>
              <a:off x="1435158" y="4365104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0" name="Дуга 109"/>
            <p:cNvSpPr/>
            <p:nvPr/>
          </p:nvSpPr>
          <p:spPr>
            <a:xfrm rot="16200000">
              <a:off x="1437776" y="4362486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1" name="Дуга 110"/>
            <p:cNvSpPr/>
            <p:nvPr/>
          </p:nvSpPr>
          <p:spPr>
            <a:xfrm rot="10800000">
              <a:off x="1492747" y="4365104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2" name="Дуга 111"/>
            <p:cNvSpPr/>
            <p:nvPr/>
          </p:nvSpPr>
          <p:spPr>
            <a:xfrm rot="5400000">
              <a:off x="1495365" y="4362486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3" name="Дуга 112"/>
            <p:cNvSpPr/>
            <p:nvPr/>
          </p:nvSpPr>
          <p:spPr>
            <a:xfrm>
              <a:off x="1550336" y="4365104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4" name="Дуга 113"/>
            <p:cNvSpPr/>
            <p:nvPr/>
          </p:nvSpPr>
          <p:spPr>
            <a:xfrm rot="16200000">
              <a:off x="1552954" y="4362486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5" name="Дуга 114"/>
            <p:cNvSpPr/>
            <p:nvPr/>
          </p:nvSpPr>
          <p:spPr>
            <a:xfrm rot="10800000">
              <a:off x="1607925" y="4365104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6" name="Дуга 115"/>
            <p:cNvSpPr/>
            <p:nvPr/>
          </p:nvSpPr>
          <p:spPr>
            <a:xfrm rot="5400000">
              <a:off x="1610543" y="4362486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7" name="Дуга 116"/>
            <p:cNvSpPr/>
            <p:nvPr/>
          </p:nvSpPr>
          <p:spPr>
            <a:xfrm>
              <a:off x="1665514" y="4365104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8" name="Дуга 117"/>
            <p:cNvSpPr/>
            <p:nvPr/>
          </p:nvSpPr>
          <p:spPr>
            <a:xfrm rot="16200000">
              <a:off x="1668132" y="4362486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9" name="Дуга 118"/>
            <p:cNvSpPr/>
            <p:nvPr/>
          </p:nvSpPr>
          <p:spPr>
            <a:xfrm rot="10800000">
              <a:off x="1723104" y="4365104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0" name="Дуга 119"/>
            <p:cNvSpPr/>
            <p:nvPr/>
          </p:nvSpPr>
          <p:spPr>
            <a:xfrm rot="5400000">
              <a:off x="1725721" y="4362486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1" name="Дуга 120"/>
            <p:cNvSpPr/>
            <p:nvPr/>
          </p:nvSpPr>
          <p:spPr>
            <a:xfrm>
              <a:off x="1780693" y="4365104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2" name="Дуга 121"/>
            <p:cNvSpPr/>
            <p:nvPr/>
          </p:nvSpPr>
          <p:spPr>
            <a:xfrm rot="16200000">
              <a:off x="1783310" y="4362486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3" name="Дуга 122"/>
            <p:cNvSpPr/>
            <p:nvPr/>
          </p:nvSpPr>
          <p:spPr>
            <a:xfrm rot="10800000">
              <a:off x="1838282" y="4365104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4" name="Дуга 123"/>
            <p:cNvSpPr/>
            <p:nvPr/>
          </p:nvSpPr>
          <p:spPr>
            <a:xfrm rot="5400000">
              <a:off x="1840899" y="4362486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5" name="Дуга 124"/>
            <p:cNvSpPr/>
            <p:nvPr/>
          </p:nvSpPr>
          <p:spPr>
            <a:xfrm>
              <a:off x="1895871" y="4365104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6" name="Дуга 125"/>
            <p:cNvSpPr/>
            <p:nvPr/>
          </p:nvSpPr>
          <p:spPr>
            <a:xfrm rot="16200000">
              <a:off x="1898488" y="4362486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7" name="Дуга 126"/>
            <p:cNvSpPr/>
            <p:nvPr/>
          </p:nvSpPr>
          <p:spPr>
            <a:xfrm rot="10800000">
              <a:off x="1953460" y="4365104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8" name="Дуга 127"/>
            <p:cNvSpPr/>
            <p:nvPr/>
          </p:nvSpPr>
          <p:spPr>
            <a:xfrm rot="5400000">
              <a:off x="1956078" y="4362486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9" name="Дуга 128"/>
            <p:cNvSpPr/>
            <p:nvPr/>
          </p:nvSpPr>
          <p:spPr>
            <a:xfrm>
              <a:off x="2011049" y="4365104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0" name="Дуга 129"/>
            <p:cNvSpPr/>
            <p:nvPr/>
          </p:nvSpPr>
          <p:spPr>
            <a:xfrm rot="16200000">
              <a:off x="2013667" y="4362486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1" name="Дуга 130"/>
            <p:cNvSpPr/>
            <p:nvPr/>
          </p:nvSpPr>
          <p:spPr>
            <a:xfrm rot="10800000">
              <a:off x="2068638" y="4365104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2" name="Дуга 131"/>
            <p:cNvSpPr/>
            <p:nvPr/>
          </p:nvSpPr>
          <p:spPr>
            <a:xfrm rot="5400000">
              <a:off x="2071256" y="4362486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3" name="Дуга 132"/>
            <p:cNvSpPr/>
            <p:nvPr/>
          </p:nvSpPr>
          <p:spPr>
            <a:xfrm>
              <a:off x="2126227" y="4365104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4" name="Дуга 133"/>
            <p:cNvSpPr/>
            <p:nvPr/>
          </p:nvSpPr>
          <p:spPr>
            <a:xfrm rot="16200000">
              <a:off x="2128845" y="4362486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5" name="Дуга 134"/>
            <p:cNvSpPr/>
            <p:nvPr/>
          </p:nvSpPr>
          <p:spPr>
            <a:xfrm rot="10800000">
              <a:off x="2183817" y="4365104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6" name="Дуга 135"/>
            <p:cNvSpPr/>
            <p:nvPr/>
          </p:nvSpPr>
          <p:spPr>
            <a:xfrm rot="5400000">
              <a:off x="2186434" y="4362486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7" name="Дуга 136"/>
            <p:cNvSpPr/>
            <p:nvPr/>
          </p:nvSpPr>
          <p:spPr>
            <a:xfrm>
              <a:off x="2241406" y="4365104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8" name="Дуга 137"/>
            <p:cNvSpPr/>
            <p:nvPr/>
          </p:nvSpPr>
          <p:spPr>
            <a:xfrm rot="16200000">
              <a:off x="2244023" y="4362486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9" name="Дуга 138"/>
            <p:cNvSpPr/>
            <p:nvPr/>
          </p:nvSpPr>
          <p:spPr>
            <a:xfrm rot="10800000">
              <a:off x="2298995" y="4365104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0" name="Дуга 139"/>
            <p:cNvSpPr/>
            <p:nvPr/>
          </p:nvSpPr>
          <p:spPr>
            <a:xfrm rot="5400000">
              <a:off x="2301612" y="4362486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1" name="Дуга 140"/>
            <p:cNvSpPr/>
            <p:nvPr/>
          </p:nvSpPr>
          <p:spPr>
            <a:xfrm>
              <a:off x="2356584" y="4365104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2" name="Дуга 141"/>
            <p:cNvSpPr/>
            <p:nvPr/>
          </p:nvSpPr>
          <p:spPr>
            <a:xfrm rot="16200000">
              <a:off x="2359201" y="4362486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3" name="Дуга 142"/>
            <p:cNvSpPr/>
            <p:nvPr/>
          </p:nvSpPr>
          <p:spPr>
            <a:xfrm rot="10800000">
              <a:off x="2414173" y="4365104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4" name="Дуга 143"/>
            <p:cNvSpPr/>
            <p:nvPr/>
          </p:nvSpPr>
          <p:spPr>
            <a:xfrm rot="5400000">
              <a:off x="2416791" y="4362486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5" name="Дуга 144"/>
            <p:cNvSpPr/>
            <p:nvPr/>
          </p:nvSpPr>
          <p:spPr>
            <a:xfrm>
              <a:off x="2471762" y="4365104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6" name="Дуга 145"/>
            <p:cNvSpPr/>
            <p:nvPr/>
          </p:nvSpPr>
          <p:spPr>
            <a:xfrm rot="16200000">
              <a:off x="2474380" y="4362486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7" name="Дуга 146"/>
            <p:cNvSpPr/>
            <p:nvPr/>
          </p:nvSpPr>
          <p:spPr>
            <a:xfrm rot="10800000">
              <a:off x="2529351" y="4365104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8" name="Дуга 147"/>
            <p:cNvSpPr/>
            <p:nvPr/>
          </p:nvSpPr>
          <p:spPr>
            <a:xfrm rot="5400000">
              <a:off x="2531969" y="4362486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9" name="Дуга 148"/>
            <p:cNvSpPr/>
            <p:nvPr/>
          </p:nvSpPr>
          <p:spPr>
            <a:xfrm>
              <a:off x="2586940" y="4365104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0" name="Дуга 149"/>
            <p:cNvSpPr/>
            <p:nvPr/>
          </p:nvSpPr>
          <p:spPr>
            <a:xfrm rot="16200000">
              <a:off x="2589558" y="4362486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1" name="Дуга 150"/>
            <p:cNvSpPr/>
            <p:nvPr/>
          </p:nvSpPr>
          <p:spPr>
            <a:xfrm rot="10800000">
              <a:off x="2644529" y="4365104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2" name="Дуга 151"/>
            <p:cNvSpPr/>
            <p:nvPr/>
          </p:nvSpPr>
          <p:spPr>
            <a:xfrm rot="5400000">
              <a:off x="2647147" y="4362486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3" name="Дуга 152"/>
            <p:cNvSpPr/>
            <p:nvPr/>
          </p:nvSpPr>
          <p:spPr>
            <a:xfrm>
              <a:off x="2702119" y="4365104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4" name="Дуга 153"/>
            <p:cNvSpPr/>
            <p:nvPr/>
          </p:nvSpPr>
          <p:spPr>
            <a:xfrm rot="16200000">
              <a:off x="2704736" y="4362486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5" name="Дуга 154"/>
            <p:cNvSpPr/>
            <p:nvPr/>
          </p:nvSpPr>
          <p:spPr>
            <a:xfrm rot="10800000">
              <a:off x="2759708" y="4365104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6" name="Дуга 155"/>
            <p:cNvSpPr/>
            <p:nvPr/>
          </p:nvSpPr>
          <p:spPr>
            <a:xfrm rot="5400000">
              <a:off x="2762325" y="4362486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7" name="Дуга 156"/>
            <p:cNvSpPr/>
            <p:nvPr/>
          </p:nvSpPr>
          <p:spPr>
            <a:xfrm>
              <a:off x="2817297" y="4365104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8" name="Дуга 157"/>
            <p:cNvSpPr/>
            <p:nvPr/>
          </p:nvSpPr>
          <p:spPr>
            <a:xfrm rot="16200000">
              <a:off x="2819914" y="4362486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9" name="Дуга 158"/>
            <p:cNvSpPr/>
            <p:nvPr/>
          </p:nvSpPr>
          <p:spPr>
            <a:xfrm rot="10800000">
              <a:off x="2874886" y="4365104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0" name="Дуга 159"/>
            <p:cNvSpPr/>
            <p:nvPr/>
          </p:nvSpPr>
          <p:spPr>
            <a:xfrm rot="5400000">
              <a:off x="2877504" y="4362486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1" name="Дуга 160"/>
            <p:cNvSpPr/>
            <p:nvPr/>
          </p:nvSpPr>
          <p:spPr>
            <a:xfrm>
              <a:off x="2932475" y="4365104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2" name="Дуга 161"/>
            <p:cNvSpPr/>
            <p:nvPr/>
          </p:nvSpPr>
          <p:spPr>
            <a:xfrm rot="16200000">
              <a:off x="2935093" y="4362486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3" name="Дуга 162"/>
            <p:cNvSpPr/>
            <p:nvPr/>
          </p:nvSpPr>
          <p:spPr>
            <a:xfrm rot="10800000">
              <a:off x="2990064" y="4365104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4" name="Дуга 163"/>
            <p:cNvSpPr/>
            <p:nvPr/>
          </p:nvSpPr>
          <p:spPr>
            <a:xfrm rot="5400000">
              <a:off x="2992682" y="4362486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5" name="Дуга 164"/>
            <p:cNvSpPr/>
            <p:nvPr/>
          </p:nvSpPr>
          <p:spPr>
            <a:xfrm>
              <a:off x="3047653" y="4365104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6" name="Дуга 165"/>
            <p:cNvSpPr/>
            <p:nvPr/>
          </p:nvSpPr>
          <p:spPr>
            <a:xfrm rot="16200000">
              <a:off x="3050271" y="4362486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7" name="Дуга 166"/>
            <p:cNvSpPr/>
            <p:nvPr/>
          </p:nvSpPr>
          <p:spPr>
            <a:xfrm rot="10800000">
              <a:off x="3105242" y="4365104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8" name="Дуга 167"/>
            <p:cNvSpPr/>
            <p:nvPr/>
          </p:nvSpPr>
          <p:spPr>
            <a:xfrm rot="5400000">
              <a:off x="3107860" y="4362486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9" name="Дуга 168"/>
            <p:cNvSpPr/>
            <p:nvPr/>
          </p:nvSpPr>
          <p:spPr>
            <a:xfrm>
              <a:off x="3162832" y="4365104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0" name="Дуга 169"/>
            <p:cNvSpPr/>
            <p:nvPr/>
          </p:nvSpPr>
          <p:spPr>
            <a:xfrm rot="16200000">
              <a:off x="3165449" y="4362486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1" name="Дуга 170"/>
            <p:cNvSpPr/>
            <p:nvPr/>
          </p:nvSpPr>
          <p:spPr>
            <a:xfrm rot="10800000">
              <a:off x="3220421" y="4365104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2" name="Дуга 171"/>
            <p:cNvSpPr/>
            <p:nvPr/>
          </p:nvSpPr>
          <p:spPr>
            <a:xfrm rot="5400000">
              <a:off x="3223038" y="4362486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3" name="Дуга 172"/>
            <p:cNvSpPr/>
            <p:nvPr/>
          </p:nvSpPr>
          <p:spPr>
            <a:xfrm>
              <a:off x="3278010" y="4365104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4" name="Дуга 173"/>
            <p:cNvSpPr/>
            <p:nvPr/>
          </p:nvSpPr>
          <p:spPr>
            <a:xfrm rot="16200000">
              <a:off x="3280627" y="4362486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5" name="Дуга 174"/>
            <p:cNvSpPr/>
            <p:nvPr/>
          </p:nvSpPr>
          <p:spPr>
            <a:xfrm rot="10800000">
              <a:off x="3335599" y="4365104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6" name="Дуга 175"/>
            <p:cNvSpPr/>
            <p:nvPr/>
          </p:nvSpPr>
          <p:spPr>
            <a:xfrm rot="5400000">
              <a:off x="3338217" y="4362486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7" name="Дуга 176"/>
            <p:cNvSpPr/>
            <p:nvPr/>
          </p:nvSpPr>
          <p:spPr>
            <a:xfrm>
              <a:off x="3393188" y="4365104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8" name="Дуга 177"/>
            <p:cNvSpPr/>
            <p:nvPr/>
          </p:nvSpPr>
          <p:spPr>
            <a:xfrm rot="16200000">
              <a:off x="3395806" y="4362486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9" name="Дуга 178"/>
            <p:cNvSpPr/>
            <p:nvPr/>
          </p:nvSpPr>
          <p:spPr>
            <a:xfrm rot="10800000">
              <a:off x="3450777" y="4365104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0" name="Дуга 179"/>
            <p:cNvSpPr/>
            <p:nvPr/>
          </p:nvSpPr>
          <p:spPr>
            <a:xfrm rot="5400000">
              <a:off x="3453395" y="4362486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1" name="Дуга 180"/>
            <p:cNvSpPr/>
            <p:nvPr/>
          </p:nvSpPr>
          <p:spPr>
            <a:xfrm>
              <a:off x="3508366" y="4365104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2" name="Дуга 181"/>
            <p:cNvSpPr/>
            <p:nvPr/>
          </p:nvSpPr>
          <p:spPr>
            <a:xfrm rot="16200000">
              <a:off x="3510984" y="4362486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3" name="Дуга 182"/>
            <p:cNvSpPr/>
            <p:nvPr/>
          </p:nvSpPr>
          <p:spPr>
            <a:xfrm rot="10800000">
              <a:off x="3565955" y="4365104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4" name="Дуга 183"/>
            <p:cNvSpPr/>
            <p:nvPr/>
          </p:nvSpPr>
          <p:spPr>
            <a:xfrm rot="5400000">
              <a:off x="3568573" y="4362486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5" name="Дуга 184"/>
            <p:cNvSpPr/>
            <p:nvPr/>
          </p:nvSpPr>
          <p:spPr>
            <a:xfrm>
              <a:off x="3623545" y="4365104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6" name="Дуга 185"/>
            <p:cNvSpPr/>
            <p:nvPr/>
          </p:nvSpPr>
          <p:spPr>
            <a:xfrm rot="16200000">
              <a:off x="3626162" y="4362486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7" name="Дуга 186"/>
            <p:cNvSpPr/>
            <p:nvPr/>
          </p:nvSpPr>
          <p:spPr>
            <a:xfrm rot="10800000">
              <a:off x="3681134" y="4365104"/>
              <a:ext cx="57589" cy="52354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8" name="Дуга 187"/>
            <p:cNvSpPr/>
            <p:nvPr/>
          </p:nvSpPr>
          <p:spPr>
            <a:xfrm rot="5400000">
              <a:off x="3683751" y="4362486"/>
              <a:ext cx="52354" cy="57589"/>
            </a:xfrm>
            <a:prstGeom prst="arc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810692" y="3421359"/>
            <a:ext cx="4392488" cy="658677"/>
          </a:xfrm>
          <a:prstGeom prst="rect">
            <a:avLst/>
          </a:prstGeom>
          <a:solidFill>
            <a:srgbClr val="FFFFFF">
              <a:alpha val="60000"/>
            </a:srgbClr>
          </a:solidFill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40"/>
          <p:cNvSpPr/>
          <p:nvPr/>
        </p:nvSpPr>
        <p:spPr>
          <a:xfrm>
            <a:off x="5215880" y="3418395"/>
            <a:ext cx="2969220" cy="658677"/>
          </a:xfrm>
          <a:prstGeom prst="rect">
            <a:avLst/>
          </a:prstGeom>
          <a:solidFill>
            <a:srgbClr val="FFFFFF">
              <a:alpha val="60000"/>
            </a:srgbClr>
          </a:solidFill>
          <a:ln w="28575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678825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59169"/>
    </mc:Choice>
    <mc:Fallback xmlns="">
      <p:transition advTm="5916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/>
      <p:bldP spid="20" grpId="0"/>
      <p:bldP spid="22" grpId="0"/>
      <p:bldP spid="23" grpId="0"/>
      <p:bldP spid="24" grpId="0"/>
      <p:bldP spid="24" grpId="1"/>
      <p:bldP spid="30" grpId="0" animBg="1"/>
      <p:bldP spid="30" grpId="1" animBg="1"/>
      <p:bldP spid="30" grpId="2" animBg="1"/>
      <p:bldP spid="32" grpId="0" animBg="1"/>
      <p:bldP spid="32" grpId="1" animBg="1"/>
      <p:bldP spid="32" grpId="2" animBg="1"/>
      <p:bldP spid="3" grpId="0" animBg="1"/>
      <p:bldP spid="3" grpId="1" animBg="1"/>
      <p:bldP spid="3" grpId="2" animBg="1"/>
      <p:bldP spid="41" grpId="0" animBg="1"/>
      <p:bldP spid="41" grpId="1" animBg="1"/>
      <p:bldP spid="41" grpId="2" animBg="1"/>
    </p:bldLst>
  </p:timing>
  <p:extLst mod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>
                <a:latin typeface="PF Din Text Cond Pro" pitchFamily="2" charset="0"/>
              </a:rPr>
              <a:t>Словосочетание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17" name="Объект 2"/>
          <p:cNvSpPr txBox="1">
            <a:spLocks/>
          </p:cNvSpPr>
          <p:nvPr/>
        </p:nvSpPr>
        <p:spPr>
          <a:xfrm>
            <a:off x="457200" y="1542492"/>
            <a:ext cx="4073624" cy="6046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Подчинительные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19" name="Объект 2"/>
          <p:cNvSpPr txBox="1">
            <a:spLocks/>
          </p:cNvSpPr>
          <p:nvPr/>
        </p:nvSpPr>
        <p:spPr>
          <a:xfrm>
            <a:off x="4530824" y="1542492"/>
            <a:ext cx="4073624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Сочинительные</a:t>
            </a:r>
            <a:endParaRPr lang="ru-RU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20" name="Объект 2"/>
          <p:cNvSpPr txBox="1">
            <a:spLocks/>
          </p:cNvSpPr>
          <p:nvPr/>
        </p:nvSpPr>
        <p:spPr>
          <a:xfrm>
            <a:off x="457200" y="2147156"/>
            <a:ext cx="4073624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40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Есть главное и зависимое слово.</a:t>
            </a:r>
            <a:endParaRPr lang="ru-RU" sz="2400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22" name="Объект 2"/>
          <p:cNvSpPr txBox="1">
            <a:spLocks/>
          </p:cNvSpPr>
          <p:nvPr/>
        </p:nvSpPr>
        <p:spPr>
          <a:xfrm>
            <a:off x="344016" y="2735040"/>
            <a:ext cx="4299992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400" smtClean="0">
                <a:latin typeface="PF Din Text Cond Pro" pitchFamily="2" charset="0"/>
              </a:rPr>
              <a:t>Отдельное слово = отдельный член</a:t>
            </a:r>
            <a:endParaRPr lang="ru-RU" sz="2400">
              <a:latin typeface="PF Din Text Cond Pro" pitchFamily="2" charset="0"/>
            </a:endParaRPr>
          </a:p>
        </p:txBody>
      </p:sp>
      <p:sp>
        <p:nvSpPr>
          <p:cNvPr id="23" name="Объект 2"/>
          <p:cNvSpPr txBox="1">
            <a:spLocks/>
          </p:cNvSpPr>
          <p:nvPr/>
        </p:nvSpPr>
        <p:spPr>
          <a:xfrm>
            <a:off x="4530824" y="2147156"/>
            <a:ext cx="4073624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40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Слова равноправны</a:t>
            </a:r>
            <a:endParaRPr lang="ru-RU" sz="2400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24" name="Заголовок 1"/>
          <p:cNvSpPr txBox="1">
            <a:spLocks/>
          </p:cNvSpPr>
          <p:nvPr/>
        </p:nvSpPr>
        <p:spPr>
          <a:xfrm>
            <a:off x="63500" y="4021962"/>
            <a:ext cx="9144000" cy="8280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>
                <a:solidFill>
                  <a:srgbClr val="0070C0"/>
                </a:solidFill>
                <a:latin typeface="Propisi" pitchFamily="2" charset="0"/>
              </a:rPr>
              <a:t>д</a:t>
            </a:r>
            <a:r>
              <a:rPr lang="ru-RU" b="1" smtClean="0">
                <a:solidFill>
                  <a:srgbClr val="0070C0"/>
                </a:solidFill>
                <a:latin typeface="Propisi" pitchFamily="2" charset="0"/>
              </a:rPr>
              <a:t>евушка из города </a:t>
            </a:r>
            <a:r>
              <a:rPr lang="ru-RU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Propisi" pitchFamily="2" charset="0"/>
              </a:rPr>
              <a:t>=</a:t>
            </a:r>
            <a:r>
              <a:rPr lang="ru-RU" b="1" smtClean="0">
                <a:solidFill>
                  <a:srgbClr val="0070C0"/>
                </a:solidFill>
                <a:latin typeface="Propisi" pitchFamily="2" charset="0"/>
              </a:rPr>
              <a:t> городская девушка</a:t>
            </a:r>
            <a:endParaRPr lang="ru-RU" b="1">
              <a:solidFill>
                <a:srgbClr val="00B050"/>
              </a:solidFill>
              <a:latin typeface="Propisi" pitchFamily="2" charset="0"/>
            </a:endParaRPr>
          </a:p>
        </p:txBody>
      </p:sp>
      <p:sp>
        <p:nvSpPr>
          <p:cNvPr id="189" name="Объект 2"/>
          <p:cNvSpPr txBox="1">
            <a:spLocks/>
          </p:cNvSpPr>
          <p:nvPr/>
        </p:nvSpPr>
        <p:spPr>
          <a:xfrm>
            <a:off x="344016" y="3339704"/>
            <a:ext cx="4299992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400" smtClean="0">
                <a:latin typeface="PF Din Text Cond Pro" pitchFamily="2" charset="0"/>
              </a:rPr>
              <a:t>Синонимичные = близкое значение</a:t>
            </a:r>
            <a:endParaRPr lang="ru-RU" sz="2400">
              <a:latin typeface="PF Din Text Cond Pro" pitchFamily="2" charset="0"/>
            </a:endParaRPr>
          </a:p>
        </p:txBody>
      </p:sp>
      <p:sp>
        <p:nvSpPr>
          <p:cNvPr id="190" name="Заголовок 1"/>
          <p:cNvSpPr txBox="1">
            <a:spLocks/>
          </p:cNvSpPr>
          <p:nvPr/>
        </p:nvSpPr>
        <p:spPr>
          <a:xfrm>
            <a:off x="305916" y="4848708"/>
            <a:ext cx="9144000" cy="8280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smtClean="0">
                <a:solidFill>
                  <a:srgbClr val="0070C0"/>
                </a:solidFill>
                <a:latin typeface="Propisi" pitchFamily="2" charset="0"/>
              </a:rPr>
              <a:t>берег моря </a:t>
            </a:r>
            <a:r>
              <a:rPr lang="ru-RU" b="1" smtClean="0">
                <a:solidFill>
                  <a:schemeClr val="tx1">
                    <a:lumMod val="50000"/>
                    <a:lumOff val="50000"/>
                  </a:schemeClr>
                </a:solidFill>
                <a:latin typeface="Propisi" pitchFamily="2" charset="0"/>
              </a:rPr>
              <a:t>=</a:t>
            </a:r>
            <a:r>
              <a:rPr lang="ru-RU" b="1" smtClean="0">
                <a:solidFill>
                  <a:srgbClr val="0070C0"/>
                </a:solidFill>
                <a:latin typeface="Propisi" pitchFamily="2" charset="0"/>
              </a:rPr>
              <a:t> морской берег</a:t>
            </a:r>
            <a:endParaRPr lang="ru-RU" b="1">
              <a:solidFill>
                <a:srgbClr val="00B050"/>
              </a:solidFill>
              <a:latin typeface="Propisi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77759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21586"/>
    </mc:Choice>
    <mc:Fallback xmlns="">
      <p:transition advTm="2158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mph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FBFB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5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0" dur="2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FBFB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1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2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FBFB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3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FBFB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FBFB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37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8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39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0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0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4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B8CCE4"/>
                                      </p:to>
                                    </p:animClr>
                                    <p:set>
                                      <p:cBhvr>
                                        <p:cTn id="4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/>
      <p:bldP spid="20" grpId="0"/>
      <p:bldP spid="22" grpId="0"/>
      <p:bldP spid="22" grpId="1"/>
      <p:bldP spid="24" grpId="0"/>
      <p:bldP spid="24" grpId="1"/>
      <p:bldP spid="189" grpId="0"/>
      <p:bldP spid="189" grpId="1"/>
      <p:bldP spid="190" grpId="0"/>
      <p:bldP spid="190" grpId="1"/>
    </p:bldLst>
  </p:timing>
  <p:extLst mod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>
                <a:latin typeface="PF Din Text Cond Pro" pitchFamily="2" charset="0"/>
              </a:rPr>
              <a:t>Словосочетание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17" name="Объект 2"/>
          <p:cNvSpPr txBox="1">
            <a:spLocks/>
          </p:cNvSpPr>
          <p:nvPr/>
        </p:nvSpPr>
        <p:spPr>
          <a:xfrm>
            <a:off x="457200" y="1542492"/>
            <a:ext cx="4073624" cy="60466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Подчинительные</a:t>
            </a:r>
            <a:endParaRPr lang="ru-RU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19" name="Объект 2"/>
          <p:cNvSpPr txBox="1">
            <a:spLocks/>
          </p:cNvSpPr>
          <p:nvPr/>
        </p:nvSpPr>
        <p:spPr>
          <a:xfrm>
            <a:off x="4530824" y="1542492"/>
            <a:ext cx="4073624" cy="6046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Сочинительные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20" name="Объект 2"/>
          <p:cNvSpPr txBox="1">
            <a:spLocks/>
          </p:cNvSpPr>
          <p:nvPr/>
        </p:nvSpPr>
        <p:spPr>
          <a:xfrm>
            <a:off x="457200" y="2147156"/>
            <a:ext cx="4073624" cy="60466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40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Есть главное и зависимое слово.</a:t>
            </a:r>
            <a:endParaRPr lang="ru-RU" sz="2400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22" name="Объект 2"/>
          <p:cNvSpPr txBox="1">
            <a:spLocks/>
          </p:cNvSpPr>
          <p:nvPr/>
        </p:nvSpPr>
        <p:spPr>
          <a:xfrm>
            <a:off x="344016" y="2735040"/>
            <a:ext cx="4299992" cy="60466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40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Отдельное слово = отдельный член</a:t>
            </a:r>
            <a:endParaRPr lang="ru-RU" sz="2400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23" name="Объект 2"/>
          <p:cNvSpPr txBox="1">
            <a:spLocks/>
          </p:cNvSpPr>
          <p:nvPr/>
        </p:nvSpPr>
        <p:spPr>
          <a:xfrm>
            <a:off x="4530824" y="2147156"/>
            <a:ext cx="4073624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40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Слова равноправны</a:t>
            </a:r>
            <a:endParaRPr lang="ru-RU" sz="2400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24" name="Заголовок 1"/>
          <p:cNvSpPr txBox="1">
            <a:spLocks/>
          </p:cNvSpPr>
          <p:nvPr/>
        </p:nvSpPr>
        <p:spPr>
          <a:xfrm>
            <a:off x="1588" y="5157192"/>
            <a:ext cx="9144000" cy="8280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smtClean="0">
                <a:solidFill>
                  <a:schemeClr val="accent6">
                    <a:lumMod val="75000"/>
                  </a:schemeClr>
                </a:solidFill>
                <a:latin typeface="Propisi" pitchFamily="2" charset="0"/>
              </a:rPr>
              <a:t>говорить</a:t>
            </a:r>
            <a:r>
              <a:rPr lang="ru-RU" b="1" smtClean="0">
                <a:solidFill>
                  <a:srgbClr val="0070C0"/>
                </a:solidFill>
                <a:latin typeface="Propisi" pitchFamily="2" charset="0"/>
              </a:rPr>
              <a:t> </a:t>
            </a:r>
            <a:r>
              <a:rPr lang="ru-RU" b="1" smtClean="0">
                <a:solidFill>
                  <a:srgbClr val="00B050"/>
                </a:solidFill>
                <a:latin typeface="Propisi" pitchFamily="2" charset="0"/>
              </a:rPr>
              <a:t>ярко и выразительно</a:t>
            </a:r>
            <a:endParaRPr lang="ru-RU" b="1">
              <a:solidFill>
                <a:srgbClr val="00B050"/>
              </a:solidFill>
              <a:latin typeface="Propisi" pitchFamily="2" charset="0"/>
            </a:endParaRPr>
          </a:p>
        </p:txBody>
      </p:sp>
      <p:sp>
        <p:nvSpPr>
          <p:cNvPr id="189" name="Объект 2"/>
          <p:cNvSpPr txBox="1">
            <a:spLocks/>
          </p:cNvSpPr>
          <p:nvPr/>
        </p:nvSpPr>
        <p:spPr>
          <a:xfrm>
            <a:off x="344016" y="3339704"/>
            <a:ext cx="4299992" cy="60466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40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Синонимичные = близкое значение</a:t>
            </a:r>
            <a:endParaRPr lang="ru-RU" sz="2400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12" name="Объект 2"/>
          <p:cNvSpPr txBox="1">
            <a:spLocks/>
          </p:cNvSpPr>
          <p:nvPr/>
        </p:nvSpPr>
        <p:spPr>
          <a:xfrm>
            <a:off x="4530824" y="2735040"/>
            <a:ext cx="4073624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400" smtClean="0">
                <a:latin typeface="PF Din Text Cond Pro" pitchFamily="2" charset="0"/>
              </a:rPr>
              <a:t>Часть в составе подчинительных</a:t>
            </a:r>
            <a:endParaRPr lang="ru-RU" sz="2400">
              <a:latin typeface="PF Din Text Cond Pro" pitchFamily="2" charset="0"/>
            </a:endParaRPr>
          </a:p>
        </p:txBody>
      </p:sp>
      <p:sp>
        <p:nvSpPr>
          <p:cNvPr id="13" name="Правая круглая скобка 12"/>
          <p:cNvSpPr/>
          <p:nvPr/>
        </p:nvSpPr>
        <p:spPr>
          <a:xfrm rot="16200000" flipV="1">
            <a:off x="3875919" y="3768452"/>
            <a:ext cx="281210" cy="2777480"/>
          </a:xfrm>
          <a:prstGeom prst="rightBracket">
            <a:avLst>
              <a:gd name="adj" fmla="val 0"/>
            </a:avLst>
          </a:prstGeom>
          <a:ln w="28575">
            <a:solidFill>
              <a:schemeClr val="tx1">
                <a:lumMod val="50000"/>
                <a:lumOff val="50000"/>
              </a:schemeClr>
            </a:solidFill>
            <a:headEnd type="triangle" w="lg" len="lg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авая круглая скобка 13"/>
          <p:cNvSpPr/>
          <p:nvPr/>
        </p:nvSpPr>
        <p:spPr>
          <a:xfrm rot="16200000" flipV="1">
            <a:off x="5311915" y="3856930"/>
            <a:ext cx="192070" cy="3055228"/>
          </a:xfrm>
          <a:prstGeom prst="rightBracket">
            <a:avLst>
              <a:gd name="adj" fmla="val 0"/>
            </a:avLst>
          </a:prstGeom>
          <a:ln w="28575">
            <a:solidFill>
              <a:schemeClr val="tx1">
                <a:lumMod val="50000"/>
                <a:lumOff val="50000"/>
              </a:schemeClr>
            </a:solidFill>
            <a:headEnd type="triangl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бъект 2"/>
          <p:cNvSpPr txBox="1">
            <a:spLocks/>
          </p:cNvSpPr>
          <p:nvPr/>
        </p:nvSpPr>
        <p:spPr>
          <a:xfrm>
            <a:off x="2051720" y="4532149"/>
            <a:ext cx="4073624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000" smtClean="0">
                <a:latin typeface="PF Din Text Cond Pro" pitchFamily="2" charset="0"/>
              </a:rPr>
              <a:t>как?</a:t>
            </a:r>
            <a:endParaRPr lang="ru-RU" sz="2000">
              <a:latin typeface="PF Din Text Cond Pro" pitchFamily="2" charset="0"/>
            </a:endParaRPr>
          </a:p>
        </p:txBody>
      </p:sp>
      <p:sp>
        <p:nvSpPr>
          <p:cNvPr id="16" name="Объект 2"/>
          <p:cNvSpPr txBox="1">
            <a:spLocks/>
          </p:cNvSpPr>
          <p:nvPr/>
        </p:nvSpPr>
        <p:spPr>
          <a:xfrm>
            <a:off x="3322464" y="5326781"/>
            <a:ext cx="4279304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400" smtClean="0">
                <a:latin typeface="PF Din Text Cond Pro" pitchFamily="2" charset="0"/>
              </a:rPr>
              <a:t>(                                                              )</a:t>
            </a:r>
            <a:endParaRPr lang="ru-RU" sz="2400">
              <a:latin typeface="PF Din Text Cond Pro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23560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1822"/>
    </mc:Choice>
    <mc:Fallback xmlns="">
      <p:transition advTm="3182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4" grpId="1"/>
      <p:bldP spid="12" grpId="0"/>
      <p:bldP spid="13" grpId="0" animBg="1"/>
      <p:bldP spid="13" grpId="1" animBg="1"/>
      <p:bldP spid="14" grpId="0" animBg="1"/>
      <p:bldP spid="14" grpId="1" animBg="1"/>
      <p:bldP spid="15" grpId="0"/>
      <p:bldP spid="15" grpId="1"/>
      <p:bldP spid="16" grpId="0"/>
      <p:bldP spid="16" grpId="1"/>
    </p:bldLst>
  </p:timing>
  <p:extLst mod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>
                <a:latin typeface="PF Din Text Cond Pro" pitchFamily="2" charset="0"/>
              </a:rPr>
              <a:t>Словосочетание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17" name="Объект 2"/>
          <p:cNvSpPr txBox="1">
            <a:spLocks/>
          </p:cNvSpPr>
          <p:nvPr/>
        </p:nvSpPr>
        <p:spPr>
          <a:xfrm>
            <a:off x="457200" y="1542492"/>
            <a:ext cx="4073624" cy="60466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Подчинительные</a:t>
            </a:r>
            <a:endParaRPr lang="ru-RU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19" name="Объект 2"/>
          <p:cNvSpPr txBox="1">
            <a:spLocks/>
          </p:cNvSpPr>
          <p:nvPr/>
        </p:nvSpPr>
        <p:spPr>
          <a:xfrm>
            <a:off x="4530824" y="1542492"/>
            <a:ext cx="4073624" cy="6046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Сочинительные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20" name="Объект 2"/>
          <p:cNvSpPr txBox="1">
            <a:spLocks/>
          </p:cNvSpPr>
          <p:nvPr/>
        </p:nvSpPr>
        <p:spPr>
          <a:xfrm>
            <a:off x="457200" y="2147156"/>
            <a:ext cx="4073624" cy="60466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40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Есть главное и зависимое слово.</a:t>
            </a:r>
            <a:endParaRPr lang="ru-RU" sz="2400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22" name="Объект 2"/>
          <p:cNvSpPr txBox="1">
            <a:spLocks/>
          </p:cNvSpPr>
          <p:nvPr/>
        </p:nvSpPr>
        <p:spPr>
          <a:xfrm>
            <a:off x="344016" y="2735040"/>
            <a:ext cx="4299992" cy="60466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40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Отдельное слово = отдельный член</a:t>
            </a:r>
            <a:endParaRPr lang="ru-RU" sz="2400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23" name="Объект 2"/>
          <p:cNvSpPr txBox="1">
            <a:spLocks/>
          </p:cNvSpPr>
          <p:nvPr/>
        </p:nvSpPr>
        <p:spPr>
          <a:xfrm>
            <a:off x="4530824" y="2147156"/>
            <a:ext cx="4073624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40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Слова равноправны</a:t>
            </a:r>
            <a:endParaRPr lang="ru-RU" sz="2400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24" name="Заголовок 1"/>
          <p:cNvSpPr txBox="1">
            <a:spLocks/>
          </p:cNvSpPr>
          <p:nvPr/>
        </p:nvSpPr>
        <p:spPr>
          <a:xfrm>
            <a:off x="1588" y="3932660"/>
            <a:ext cx="9144000" cy="8280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>
                <a:solidFill>
                  <a:srgbClr val="00B050"/>
                </a:solidFill>
                <a:latin typeface="Propisi" pitchFamily="2" charset="0"/>
              </a:rPr>
              <a:t>Благородство, бескорыстие, честь </a:t>
            </a:r>
            <a:r>
              <a:rPr lang="ru-RU" sz="3200" b="1">
                <a:solidFill>
                  <a:srgbClr val="0070C0"/>
                </a:solidFill>
                <a:latin typeface="Propisi" pitchFamily="2" charset="0"/>
              </a:rPr>
              <a:t>– вот черты интеллигента.</a:t>
            </a:r>
          </a:p>
        </p:txBody>
      </p:sp>
      <p:sp>
        <p:nvSpPr>
          <p:cNvPr id="189" name="Объект 2"/>
          <p:cNvSpPr txBox="1">
            <a:spLocks/>
          </p:cNvSpPr>
          <p:nvPr/>
        </p:nvSpPr>
        <p:spPr>
          <a:xfrm>
            <a:off x="344016" y="3339704"/>
            <a:ext cx="4299992" cy="604664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400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Синонимичные = близкое значение</a:t>
            </a:r>
            <a:endParaRPr lang="ru-RU" sz="2400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12" name="Объект 2"/>
          <p:cNvSpPr txBox="1">
            <a:spLocks/>
          </p:cNvSpPr>
          <p:nvPr/>
        </p:nvSpPr>
        <p:spPr>
          <a:xfrm>
            <a:off x="4530824" y="2735040"/>
            <a:ext cx="4073624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400" smtClean="0">
                <a:latin typeface="PF Din Text Cond Pro" pitchFamily="2" charset="0"/>
              </a:rPr>
              <a:t>Часть в составе подчинительных</a:t>
            </a:r>
            <a:endParaRPr lang="ru-RU" sz="2400">
              <a:latin typeface="PF Din Text Cond Pro" pitchFamily="2" charset="0"/>
            </a:endParaRPr>
          </a:p>
        </p:txBody>
      </p:sp>
      <p:sp>
        <p:nvSpPr>
          <p:cNvPr id="18" name="Объект 2"/>
          <p:cNvSpPr txBox="1">
            <a:spLocks/>
          </p:cNvSpPr>
          <p:nvPr/>
        </p:nvSpPr>
        <p:spPr>
          <a:xfrm>
            <a:off x="4530824" y="3339704"/>
            <a:ext cx="4073624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itchFamily="34" charset="0"/>
              <a:buNone/>
            </a:pPr>
            <a:r>
              <a:rPr lang="ru-RU" sz="2400" smtClean="0">
                <a:latin typeface="PF Din Text Cond Pro" pitchFamily="2" charset="0"/>
              </a:rPr>
              <a:t>Занимают место одного члена</a:t>
            </a:r>
            <a:endParaRPr lang="ru-RU" sz="2400">
              <a:latin typeface="PF Din Text Cond Pro" pitchFamily="2" charset="0"/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330797" y="4546824"/>
            <a:ext cx="1775684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2242344" y="4546824"/>
            <a:ext cx="1775684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4168549" y="4546824"/>
            <a:ext cx="622365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Заголовок 1"/>
          <p:cNvSpPr txBox="1">
            <a:spLocks/>
          </p:cNvSpPr>
          <p:nvPr/>
        </p:nvSpPr>
        <p:spPr>
          <a:xfrm>
            <a:off x="1588" y="4760752"/>
            <a:ext cx="9144000" cy="8280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>
                <a:solidFill>
                  <a:srgbClr val="0070C0"/>
                </a:solidFill>
                <a:latin typeface="Propisi" pitchFamily="2" charset="0"/>
              </a:rPr>
              <a:t>Мы</a:t>
            </a:r>
            <a:r>
              <a:rPr lang="ru-RU" sz="3200" b="1">
                <a:solidFill>
                  <a:srgbClr val="00B050"/>
                </a:solidFill>
                <a:latin typeface="Propisi" pitchFamily="2" charset="0"/>
              </a:rPr>
              <a:t> не спешили, не суетились.</a:t>
            </a:r>
            <a:endParaRPr lang="ru-RU" sz="3200" b="1">
              <a:solidFill>
                <a:srgbClr val="0070C0"/>
              </a:solidFill>
              <a:latin typeface="Propisi" pitchFamily="2" charset="0"/>
            </a:endParaRPr>
          </a:p>
        </p:txBody>
      </p:sp>
      <p:grpSp>
        <p:nvGrpSpPr>
          <p:cNvPr id="28" name="Группа 27"/>
          <p:cNvGrpSpPr/>
          <p:nvPr/>
        </p:nvGrpSpPr>
        <p:grpSpPr>
          <a:xfrm>
            <a:off x="3128011" y="5360516"/>
            <a:ext cx="1520437" cy="48192"/>
            <a:chOff x="4250432" y="4869160"/>
            <a:chExt cx="4605667" cy="48192"/>
          </a:xfrm>
        </p:grpSpPr>
        <p:cxnSp>
          <p:nvCxnSpPr>
            <p:cNvPr id="29" name="Прямая соединительная линия 28"/>
            <p:cNvCxnSpPr/>
            <p:nvPr/>
          </p:nvCxnSpPr>
          <p:spPr>
            <a:xfrm>
              <a:off x="4250432" y="4869160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>
              <a:off x="4250432" y="4917352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Группа 30"/>
          <p:cNvGrpSpPr/>
          <p:nvPr/>
        </p:nvGrpSpPr>
        <p:grpSpPr>
          <a:xfrm>
            <a:off x="4771727" y="5360516"/>
            <a:ext cx="1672481" cy="48192"/>
            <a:chOff x="4250432" y="4869160"/>
            <a:chExt cx="4605667" cy="48192"/>
          </a:xfrm>
        </p:grpSpPr>
        <p:cxnSp>
          <p:nvCxnSpPr>
            <p:cNvPr id="32" name="Прямая соединительная линия 31"/>
            <p:cNvCxnSpPr/>
            <p:nvPr/>
          </p:nvCxnSpPr>
          <p:spPr>
            <a:xfrm>
              <a:off x="4250432" y="4869160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>
            <a:xfrm>
              <a:off x="4250432" y="4917352"/>
              <a:ext cx="4605667" cy="0"/>
            </a:xfrm>
            <a:prstGeom prst="line">
              <a:avLst/>
            </a:prstGeom>
            <a:ln w="25400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4" name="Заголовок 1"/>
          <p:cNvSpPr txBox="1">
            <a:spLocks/>
          </p:cNvSpPr>
          <p:nvPr/>
        </p:nvSpPr>
        <p:spPr>
          <a:xfrm>
            <a:off x="1588" y="5561696"/>
            <a:ext cx="9144000" cy="8280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>
                <a:solidFill>
                  <a:srgbClr val="0070C0"/>
                </a:solidFill>
                <a:latin typeface="Propisi" pitchFamily="2" charset="0"/>
              </a:rPr>
              <a:t>Зло можно победить </a:t>
            </a:r>
            <a:r>
              <a:rPr lang="ru-RU" sz="3200" b="1">
                <a:solidFill>
                  <a:srgbClr val="00B050"/>
                </a:solidFill>
                <a:latin typeface="Propisi" pitchFamily="2" charset="0"/>
              </a:rPr>
              <a:t>любовью, добром и состраданием</a:t>
            </a:r>
            <a:r>
              <a:rPr lang="ru-RU" sz="3200" b="1">
                <a:solidFill>
                  <a:srgbClr val="0070C0"/>
                </a:solidFill>
                <a:latin typeface="Propisi" pitchFamily="2" charset="0"/>
              </a:rPr>
              <a:t>.</a:t>
            </a: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3785698" y="6165304"/>
            <a:ext cx="1002326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4932040" y="6165304"/>
            <a:ext cx="1002326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>
            <a:off x="6245330" y="6165304"/>
            <a:ext cx="1953252" cy="0"/>
          </a:xfrm>
          <a:prstGeom prst="line">
            <a:avLst/>
          </a:prstGeom>
          <a:ln w="28575">
            <a:solidFill>
              <a:schemeClr val="tx1">
                <a:lumMod val="50000"/>
                <a:lumOff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4006306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64735"/>
    </mc:Choice>
    <mc:Fallback xmlns="">
      <p:transition advTm="6473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FBFB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0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BFBFBF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5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65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65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 animBg="1"/>
      <p:bldP spid="20" grpId="0"/>
      <p:bldP spid="22" grpId="0"/>
      <p:bldP spid="23" grpId="0"/>
      <p:bldP spid="23" grpId="1"/>
      <p:bldP spid="24" grpId="0"/>
      <p:bldP spid="24" grpId="1"/>
      <p:bldP spid="189" grpId="0"/>
      <p:bldP spid="12" grpId="0"/>
      <p:bldP spid="12" grpId="1"/>
      <p:bldP spid="18" grpId="0"/>
      <p:bldP spid="18" grpId="1"/>
      <p:bldP spid="27" grpId="0"/>
      <p:bldP spid="27" grpId="1"/>
      <p:bldP spid="34" grpId="0"/>
      <p:bldP spid="34" grpId="1"/>
    </p:bldLst>
  </p:timing>
  <p:extLst mod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>
                <a:latin typeface="PF Din Text Cond Pro" pitchFamily="2" charset="0"/>
              </a:rPr>
              <a:t>Словосочетание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38" name="Объект 2"/>
          <p:cNvSpPr txBox="1">
            <a:spLocks/>
          </p:cNvSpPr>
          <p:nvPr/>
        </p:nvSpPr>
        <p:spPr>
          <a:xfrm>
            <a:off x="457200" y="1603400"/>
            <a:ext cx="8686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solidFill>
                  <a:schemeClr val="bg1">
                    <a:lumMod val="75000"/>
                  </a:schemeClr>
                </a:solidFill>
                <a:latin typeface="PF Din Text Cond Pro" pitchFamily="2" charset="0"/>
              </a:rPr>
              <a:t>По характеру связи: подчинительные, сочинительные.</a:t>
            </a:r>
            <a:endParaRPr lang="ru-RU">
              <a:solidFill>
                <a:schemeClr val="bg1">
                  <a:lumMod val="75000"/>
                </a:schemeClr>
              </a:solidFill>
              <a:latin typeface="PF Din Text Cond Pro" pitchFamily="2" charset="0"/>
            </a:endParaRPr>
          </a:p>
        </p:txBody>
      </p:sp>
      <p:sp>
        <p:nvSpPr>
          <p:cNvPr id="39" name="Объект 2"/>
          <p:cNvSpPr txBox="1">
            <a:spLocks/>
          </p:cNvSpPr>
          <p:nvPr/>
        </p:nvSpPr>
        <p:spPr>
          <a:xfrm>
            <a:off x="457200" y="2208064"/>
            <a:ext cx="8686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По характеру главного слова: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40" name="Объект 2"/>
          <p:cNvSpPr txBox="1">
            <a:spLocks/>
          </p:cNvSpPr>
          <p:nvPr/>
        </p:nvSpPr>
        <p:spPr>
          <a:xfrm>
            <a:off x="457200" y="2812728"/>
            <a:ext cx="8686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глагольные</a:t>
            </a:r>
            <a:r>
              <a:rPr lang="ru-RU" smtClean="0">
                <a:latin typeface="PF Din Text Cond Pro" pitchFamily="2" charset="0"/>
              </a:rPr>
              <a:t>: </a:t>
            </a:r>
            <a:r>
              <a:rPr lang="ru-RU" sz="2400" smtClean="0">
                <a:latin typeface="PF Din Text Cond Pro" pitchFamily="2" charset="0"/>
              </a:rPr>
              <a:t>глагол / глагольная форма;</a:t>
            </a:r>
            <a:endParaRPr lang="ru-RU" sz="2400">
              <a:latin typeface="PF Din Text Cond Pro" pitchFamily="2" charset="0"/>
            </a:endParaRPr>
          </a:p>
        </p:txBody>
      </p:sp>
      <p:sp>
        <p:nvSpPr>
          <p:cNvPr id="41" name="Объект 2"/>
          <p:cNvSpPr txBox="1">
            <a:spLocks/>
          </p:cNvSpPr>
          <p:nvPr/>
        </p:nvSpPr>
        <p:spPr>
          <a:xfrm>
            <a:off x="457200" y="4022056"/>
            <a:ext cx="8686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именные</a:t>
            </a:r>
            <a:r>
              <a:rPr lang="ru-RU" smtClean="0">
                <a:latin typeface="PF Din Text Cond Pro" pitchFamily="2" charset="0"/>
              </a:rPr>
              <a:t>: </a:t>
            </a:r>
            <a:r>
              <a:rPr lang="ru-RU" sz="2400" smtClean="0">
                <a:latin typeface="PF Din Text Cond Pro" pitchFamily="2" charset="0"/>
              </a:rPr>
              <a:t>сущ., прил., числ., местоим.;</a:t>
            </a:r>
            <a:endParaRPr lang="ru-RU" sz="2400">
              <a:latin typeface="PF Din Text Cond Pro" pitchFamily="2" charset="0"/>
            </a:endParaRPr>
          </a:p>
        </p:txBody>
      </p:sp>
      <p:sp>
        <p:nvSpPr>
          <p:cNvPr id="42" name="Объект 2"/>
          <p:cNvSpPr txBox="1">
            <a:spLocks/>
          </p:cNvSpPr>
          <p:nvPr/>
        </p:nvSpPr>
        <p:spPr>
          <a:xfrm>
            <a:off x="457200" y="5661248"/>
            <a:ext cx="8686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mtClean="0">
                <a:solidFill>
                  <a:srgbClr val="00B050"/>
                </a:solidFill>
                <a:latin typeface="PF Din Text Cond Pro" pitchFamily="2" charset="0"/>
              </a:rPr>
              <a:t>наречные</a:t>
            </a:r>
            <a:r>
              <a:rPr lang="ru-RU" smtClean="0">
                <a:latin typeface="PF Din Text Cond Pro" pitchFamily="2" charset="0"/>
              </a:rPr>
              <a:t>: </a:t>
            </a:r>
            <a:r>
              <a:rPr lang="ru-RU" sz="2400" smtClean="0">
                <a:latin typeface="PF Din Text Cond Pro" pitchFamily="2" charset="0"/>
              </a:rPr>
              <a:t>наречие.</a:t>
            </a:r>
            <a:endParaRPr lang="ru-RU" sz="2400">
              <a:latin typeface="PF Din Text Cond Pro" pitchFamily="2" charset="0"/>
            </a:endParaRPr>
          </a:p>
        </p:txBody>
      </p:sp>
      <p:sp>
        <p:nvSpPr>
          <p:cNvPr id="43" name="Заголовок 1"/>
          <p:cNvSpPr txBox="1">
            <a:spLocks/>
          </p:cNvSpPr>
          <p:nvPr/>
        </p:nvSpPr>
        <p:spPr>
          <a:xfrm>
            <a:off x="6012160" y="2971552"/>
            <a:ext cx="3133428" cy="8280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smtClean="0">
                <a:solidFill>
                  <a:schemeClr val="accent6">
                    <a:lumMod val="75000"/>
                  </a:schemeClr>
                </a:solidFill>
                <a:latin typeface="Propisi" pitchFamily="2" charset="0"/>
              </a:rPr>
              <a:t>читать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 книгу</a:t>
            </a:r>
            <a:b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</a:br>
            <a:r>
              <a:rPr lang="ru-RU" sz="3200" b="1" smtClean="0">
                <a:solidFill>
                  <a:schemeClr val="accent6">
                    <a:lumMod val="75000"/>
                  </a:schemeClr>
                </a:solidFill>
                <a:latin typeface="Propisi" pitchFamily="2" charset="0"/>
              </a:rPr>
              <a:t>читая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 книгу</a:t>
            </a:r>
            <a:endParaRPr lang="ru-RU" sz="3200" b="1">
              <a:solidFill>
                <a:srgbClr val="0070C0"/>
              </a:solidFill>
              <a:latin typeface="Propisi" pitchFamily="2" charset="0"/>
            </a:endParaRPr>
          </a:p>
        </p:txBody>
      </p:sp>
      <p:sp>
        <p:nvSpPr>
          <p:cNvPr id="44" name="Заголовок 1"/>
          <p:cNvSpPr txBox="1">
            <a:spLocks/>
          </p:cNvSpPr>
          <p:nvPr/>
        </p:nvSpPr>
        <p:spPr>
          <a:xfrm>
            <a:off x="6012160" y="4375188"/>
            <a:ext cx="3133428" cy="8280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интересная</a:t>
            </a:r>
            <a:r>
              <a:rPr lang="ru-RU" sz="3200" b="1" smtClean="0">
                <a:solidFill>
                  <a:schemeClr val="accent6">
                    <a:lumMod val="75000"/>
                  </a:schemeClr>
                </a:solidFill>
                <a:latin typeface="Propisi" pitchFamily="2" charset="0"/>
              </a:rPr>
              <a:t> книга</a:t>
            </a:r>
            <a:br>
              <a:rPr lang="ru-RU" sz="3200" b="1" smtClean="0">
                <a:solidFill>
                  <a:schemeClr val="accent6">
                    <a:lumMod val="75000"/>
                  </a:schemeClr>
                </a:solidFill>
                <a:latin typeface="Propisi" pitchFamily="2" charset="0"/>
              </a:rPr>
            </a:b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очень</a:t>
            </a:r>
            <a:r>
              <a:rPr lang="ru-RU" sz="3200" b="1" smtClean="0">
                <a:solidFill>
                  <a:schemeClr val="accent6">
                    <a:lumMod val="75000"/>
                  </a:schemeClr>
                </a:solidFill>
                <a:latin typeface="Propisi" pitchFamily="2" charset="0"/>
              </a:rPr>
              <a:t> интересный</a:t>
            </a:r>
            <a:br>
              <a:rPr lang="ru-RU" sz="3200" b="1" smtClean="0">
                <a:solidFill>
                  <a:schemeClr val="accent6">
                    <a:lumMod val="75000"/>
                  </a:schemeClr>
                </a:solidFill>
                <a:latin typeface="Propisi" pitchFamily="2" charset="0"/>
              </a:rPr>
            </a:br>
            <a:r>
              <a:rPr lang="ru-RU" sz="3200" b="1" smtClean="0">
                <a:solidFill>
                  <a:schemeClr val="accent6">
                    <a:lumMod val="75000"/>
                  </a:schemeClr>
                </a:solidFill>
                <a:latin typeface="Propisi" pitchFamily="2" charset="0"/>
              </a:rPr>
              <a:t>что-то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 интересное</a:t>
            </a:r>
            <a:endParaRPr lang="ru-RU" sz="3200" b="1">
              <a:solidFill>
                <a:srgbClr val="0070C0"/>
              </a:solidFill>
              <a:latin typeface="Propisi" pitchFamily="2" charset="0"/>
            </a:endParaRPr>
          </a:p>
        </p:txBody>
      </p:sp>
      <p:sp>
        <p:nvSpPr>
          <p:cNvPr id="45" name="Заголовок 1"/>
          <p:cNvSpPr txBox="1">
            <a:spLocks/>
          </p:cNvSpPr>
          <p:nvPr/>
        </p:nvSpPr>
        <p:spPr>
          <a:xfrm>
            <a:off x="6012160" y="5794660"/>
            <a:ext cx="3133428" cy="8280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smtClean="0">
                <a:solidFill>
                  <a:schemeClr val="accent6">
                    <a:lumMod val="75000"/>
                  </a:schemeClr>
                </a:solidFill>
                <a:latin typeface="Propisi" pitchFamily="2" charset="0"/>
              </a:rPr>
              <a:t>вдали 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от дороги</a:t>
            </a:r>
          </a:p>
          <a:p>
            <a:r>
              <a:rPr lang="ru-RU" sz="3200" b="1" smtClean="0">
                <a:solidFill>
                  <a:schemeClr val="accent6">
                    <a:lumMod val="75000"/>
                  </a:schemeClr>
                </a:solidFill>
                <a:latin typeface="Propisi" pitchFamily="2" charset="0"/>
              </a:rPr>
              <a:t>позади 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забора</a:t>
            </a:r>
            <a:endParaRPr lang="ru-RU" sz="3200" b="1">
              <a:solidFill>
                <a:srgbClr val="0070C0"/>
              </a:solidFill>
              <a:latin typeface="Propisi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01231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51912"/>
    </mc:Choice>
    <mc:Fallback xmlns="">
      <p:transition advTm="5191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8" grpId="1"/>
      <p:bldP spid="39" grpId="0"/>
      <p:bldP spid="39" grpId="1"/>
      <p:bldP spid="40" grpId="0"/>
      <p:bldP spid="40" grpId="1"/>
      <p:bldP spid="41" grpId="0"/>
      <p:bldP spid="41" grpId="1"/>
      <p:bldP spid="42" grpId="0"/>
      <p:bldP spid="42" grpId="1"/>
      <p:bldP spid="43" grpId="0"/>
      <p:bldP spid="43" grpId="1"/>
      <p:bldP spid="44" grpId="0"/>
      <p:bldP spid="44" grpId="1"/>
      <p:bldP spid="45" grpId="0"/>
      <p:bldP spid="45" grpId="1"/>
    </p:bldLst>
  </p:timing>
  <p:extLst mod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ru-RU" smtClean="0">
                <a:latin typeface="PF Din Text Cond Pro" pitchFamily="2" charset="0"/>
              </a:rPr>
              <a:t>Словосочетание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InfoUrok.ru</a:t>
            </a:r>
            <a:endParaRPr lang="ru-RU" dirty="0"/>
          </a:p>
        </p:txBody>
      </p:sp>
      <p:sp>
        <p:nvSpPr>
          <p:cNvPr id="38" name="Объект 2"/>
          <p:cNvSpPr txBox="1">
            <a:spLocks/>
          </p:cNvSpPr>
          <p:nvPr/>
        </p:nvSpPr>
        <p:spPr>
          <a:xfrm>
            <a:off x="457200" y="1603400"/>
            <a:ext cx="8686800" cy="6046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ru-RU" smtClean="0">
                <a:latin typeface="PF Din Text Cond Pro" pitchFamily="2" charset="0"/>
              </a:rPr>
              <a:t>Включают предлоги и формообразующие частицы</a:t>
            </a:r>
            <a:endParaRPr lang="ru-RU">
              <a:latin typeface="PF Din Text Cond Pro" pitchFamily="2" charset="0"/>
            </a:endParaRPr>
          </a:p>
        </p:txBody>
      </p:sp>
      <p:sp>
        <p:nvSpPr>
          <p:cNvPr id="43" name="Заголовок 1"/>
          <p:cNvSpPr txBox="1">
            <a:spLocks/>
          </p:cNvSpPr>
          <p:nvPr/>
        </p:nvSpPr>
        <p:spPr>
          <a:xfrm>
            <a:off x="1674218" y="2208064"/>
            <a:ext cx="5904656" cy="8280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smtClean="0">
                <a:solidFill>
                  <a:srgbClr val="00B050"/>
                </a:solidFill>
                <a:latin typeface="Propisi" pitchFamily="2" charset="0"/>
              </a:rPr>
              <a:t>давайте</a:t>
            </a:r>
            <a:r>
              <a:rPr lang="ru-RU" sz="3200" b="1" smtClean="0">
                <a:solidFill>
                  <a:schemeClr val="accent6">
                    <a:lumMod val="75000"/>
                  </a:schemeClr>
                </a:solidFill>
                <a:latin typeface="Propisi" pitchFamily="2" charset="0"/>
              </a:rPr>
              <a:t> </a:t>
            </a:r>
            <a:r>
              <a:rPr lang="ru-RU" sz="3200" b="1" smtClean="0">
                <a:solidFill>
                  <a:srgbClr val="0070C0"/>
                </a:solidFill>
                <a:latin typeface="Propisi" pitchFamily="2" charset="0"/>
              </a:rPr>
              <a:t>продолжим разговор</a:t>
            </a:r>
            <a:endParaRPr lang="ru-RU" sz="3200" b="1">
              <a:solidFill>
                <a:srgbClr val="0070C0"/>
              </a:solidFill>
              <a:latin typeface="Propisi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92137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9849"/>
    </mc:Choice>
    <mc:Fallback xmlns="">
      <p:transition advTm="1984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8" grpId="1"/>
      <p:bldP spid="43" grpId="0"/>
      <p:bldP spid="43" grpId="1"/>
    </p:bldLst>
  </p:timing>
  <p:extLst mod="1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7|2.4|7.2|8.6|3.7|8.5|11.1|19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1|5.9|9.2|8|1.4|1.5|2.2|6.1|18.6|4.4|5.4|29.8|3.9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8.4|6.5|7.2|13.9|1.4|14.5|2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6.2|9.6|1.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4.8|14|11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6.7|18.9|14.9|21.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3.2|1.2|1|8.8|15.4|12.9|7.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17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4.4|5.5|2.2|11.4|8.7|8.8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28575">
          <a:solidFill>
            <a:schemeClr val="tx1">
              <a:lumMod val="50000"/>
              <a:lumOff val="50000"/>
            </a:schemeClr>
          </a:solidFill>
        </a:ln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7156</TotalTime>
  <Words>349</Words>
  <Application>Microsoft Office PowerPoint</Application>
  <PresentationFormat>Экран (4:3)</PresentationFormat>
  <Paragraphs>96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Презентация PowerPoint</vt:lpstr>
      <vt:lpstr>Словосочетание</vt:lpstr>
      <vt:lpstr>Словосочетание</vt:lpstr>
      <vt:lpstr>Словосочетание</vt:lpstr>
      <vt:lpstr>Словосочетание</vt:lpstr>
      <vt:lpstr>Словосочетание</vt:lpstr>
      <vt:lpstr>Словосочетание</vt:lpstr>
      <vt:lpstr>Словосочетание</vt:lpstr>
      <vt:lpstr>Словосочетание</vt:lpstr>
      <vt:lpstr>Словосочетание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Раздва Тричетыре Пякть</dc:title>
  <dc:creator>Katlianik</dc:creator>
  <cp:lastModifiedBy>Admin</cp:lastModifiedBy>
  <cp:revision>90</cp:revision>
  <dcterms:created xsi:type="dcterms:W3CDTF">2011-12-08T07:08:27Z</dcterms:created>
  <dcterms:modified xsi:type="dcterms:W3CDTF">2012-09-21T12:35:51Z</dcterms:modified>
</cp:coreProperties>
</file>