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02" r:id="rId2"/>
    <p:sldId id="260" r:id="rId3"/>
    <p:sldId id="298" r:id="rId4"/>
    <p:sldId id="299" r:id="rId5"/>
    <p:sldId id="300" r:id="rId6"/>
    <p:sldId id="303" r:id="rId7"/>
    <p:sldId id="301" r:id="rId8"/>
    <p:sldId id="266" r:id="rId9"/>
    <p:sldId id="26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CE4E6"/>
    <a:srgbClr val="F8C8AE"/>
    <a:srgbClr val="EF745F"/>
    <a:srgbClr val="F37F5B"/>
    <a:srgbClr val="E78567"/>
    <a:srgbClr val="F8C5AE"/>
    <a:srgbClr val="F7AFB9"/>
    <a:srgbClr val="E66868"/>
    <a:srgbClr val="F3C5C6"/>
    <a:srgbClr val="F0B6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3" autoAdjust="0"/>
    <p:restoredTop sz="95681" autoAdjust="0"/>
  </p:normalViewPr>
  <p:slideViewPr>
    <p:cSldViewPr>
      <p:cViewPr>
        <p:scale>
          <a:sx n="33" d="100"/>
          <a:sy n="33" d="100"/>
        </p:scale>
        <p:origin x="-2418" y="-9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C9B225-5EFA-48B1-8FB3-6D60A59A3036}" type="datetimeFigureOut">
              <a:rPr lang="ru-RU" smtClean="0"/>
              <a:pPr/>
              <a:t>05.12.2012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61E2C-2AD3-4BB1-988E-BEFFAD97DA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0545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61E2C-2AD3-4BB1-988E-BEFFAD97DA8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83389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61E2C-2AD3-4BB1-988E-BEFFAD97DA82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8338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EC1E-233B-47AF-B297-C44C993EC026}" type="datetime1">
              <a:rPr lang="ru-RU" smtClean="0"/>
              <a:pPr/>
              <a:t>05.12.2012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Uroki Russkogo.ru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024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F2241-4D0A-4847-B416-0190A9836A3A}" type="datetime1">
              <a:rPr lang="ru-RU" smtClean="0"/>
              <a:pPr/>
              <a:t>05.12.2012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Uroki Russkogo.ru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269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C5DEC-AC5D-4BD1-9A2F-E96CF10575BE}" type="datetime1">
              <a:rPr lang="ru-RU" smtClean="0"/>
              <a:pPr/>
              <a:t>05.12.2012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Uroki Russkogo.ru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165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91271-ECDF-4E0D-95AF-26F723CAA663}" type="datetime1">
              <a:rPr lang="ru-RU" smtClean="0"/>
              <a:pPr/>
              <a:t>05.12.2012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Uroki Russkogo.ru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738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5F90C-14BE-41C9-B29E-632C3B157209}" type="datetime1">
              <a:rPr lang="ru-RU" smtClean="0"/>
              <a:pPr/>
              <a:t>05.12.2012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Uroki Russkogo.ru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7949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BA7F4-768C-4595-A5CA-58F49532CDEF}" type="datetime1">
              <a:rPr lang="ru-RU" smtClean="0"/>
              <a:pPr/>
              <a:t>05.12.2012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Uroki Russkogo.ru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2857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DAC11-2776-4FC9-AA95-DA4718CBE983}" type="datetime1">
              <a:rPr lang="ru-RU" smtClean="0"/>
              <a:pPr/>
              <a:t>05.12.2012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Uroki Russkogo.ru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2653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79B46-D5E9-47EE-B0C0-0DAC3F8D8D5D}" type="datetime1">
              <a:rPr lang="ru-RU" smtClean="0"/>
              <a:pPr/>
              <a:t>05.12.2012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Uroki Russkogo.ru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8230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3B1BB-70BE-4F78-ACC8-D4E5E9933E3A}" type="datetime1">
              <a:rPr lang="ru-RU" smtClean="0"/>
              <a:pPr/>
              <a:t>05.12.2012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Uroki Russkogo.ru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48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4319D-59BD-4ECC-9689-71417CCB5EBC}" type="datetime1">
              <a:rPr lang="ru-RU" smtClean="0"/>
              <a:pPr/>
              <a:t>05.12.2012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Uroki Russkogo.ru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4202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A1365-2641-4DFE-BFEF-9F1183A6CFB3}" type="datetime1">
              <a:rPr lang="ru-RU" smtClean="0"/>
              <a:pPr/>
              <a:t>05.12.2012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Uroki Russkogo.ru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7722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DA45B-9E6E-47DA-96E6-9BD72F886D5F}" type="datetime1">
              <a:rPr lang="ru-RU" smtClean="0"/>
              <a:pPr/>
              <a:t>05.12.2012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Uroki Russkogo.ru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8631F-C964-47B5-B9E2-AC2B6FDB91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0921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25"/>
          <p:cNvGrpSpPr/>
          <p:nvPr/>
        </p:nvGrpSpPr>
        <p:grpSpPr>
          <a:xfrm>
            <a:off x="-63043512" y="12620"/>
            <a:ext cx="73152000" cy="6858000"/>
            <a:chOff x="-63043512" y="12620"/>
            <a:chExt cx="73152000" cy="6858000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-26467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-17323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-44755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-35611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-63043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-53899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-8179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964488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</p:grpSp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75000">
                <a:srgbClr val="E66868"/>
              </a:gs>
              <a:gs pos="0">
                <a:srgbClr val="F7AFB9"/>
              </a:gs>
            </a:gsLst>
            <a:path path="circle">
              <a:fillToRect l="100000" t="100000"/>
            </a:path>
            <a:tileRect r="-100000" b="-100000"/>
          </a:gra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85800" y="0"/>
            <a:ext cx="7772400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chemeClr val="bg1"/>
                </a:solidFill>
                <a:latin typeface="PF Din Text Cond Pro" pitchFamily="2" charset="0"/>
              </a:rPr>
              <a:t>Имя существительное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85800" y="4581128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>
              <a:latin typeface="PF Din Text Cond Pro" pitchFamily="2" charset="0"/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© InfoUrok.ru</a:t>
            </a:r>
          </a:p>
        </p:txBody>
      </p:sp>
    </p:spTree>
    <p:extLst>
      <p:ext uri="{BB962C8B-B14F-4D97-AF65-F5344CB8AC3E}">
        <p14:creationId xmlns:p14="http://schemas.microsoft.com/office/powerpoint/2010/main" val="2805755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85185E-6 L 6.25295 -1.85185E-6 " pathEditMode="relative" rAng="0" ptsTypes="AA">
                                      <p:cBhvr>
                                        <p:cTn id="6" dur="1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263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 mod="1">
    <p:ext uri="{E180D4A7-C9FB-4DFB-919C-405C955672EB}">
      <p14:showEvtLst xmlns:p14="http://schemas.microsoft.com/office/powerpoint/2010/main">
        <p14:playEvt time="0" objId="27"/>
        <p14:stopEvt time="8379" objId="27"/>
      </p14:showEvtLst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8532"/>
            <a:ext cx="8229600" cy="1709340"/>
          </a:xfrm>
        </p:spPr>
        <p:txBody>
          <a:bodyPr anchor="ctr"/>
          <a:lstStyle/>
          <a:p>
            <a:r>
              <a:rPr lang="ru-RU" dirty="0" smtClean="0">
                <a:latin typeface="PF Din Text Cond Pro" pitchFamily="2" charset="0"/>
              </a:rPr>
              <a:t>Имя существительное</a:t>
            </a:r>
            <a:endParaRPr lang="be-BY" dirty="0"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</a:t>
            </a:r>
            <a:r>
              <a:rPr lang="en-US" dirty="0"/>
              <a:t>InfoUrok.ru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643042" y="3415729"/>
            <a:ext cx="87998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chemeClr val="accent6"/>
                </a:solidFill>
                <a:latin typeface="PF Din Text Cond Pro" pitchFamily="2" charset="0"/>
              </a:rPr>
              <a:t>Что?</a:t>
            </a:r>
            <a:endParaRPr lang="be-BY" sz="3200" dirty="0">
              <a:solidFill>
                <a:schemeClr val="accent6"/>
              </a:solidFill>
              <a:latin typeface="PF Din Text Cond Pro" pitchFamily="2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85852" y="3838286"/>
            <a:ext cx="128592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  <a:latin typeface="Propisi" pitchFamily="2" charset="0"/>
              </a:rPr>
              <a:t>дерево</a:t>
            </a:r>
            <a:endParaRPr lang="be-BY" sz="4400" b="1" dirty="0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857884" y="3922995"/>
            <a:ext cx="74411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  <a:latin typeface="Propisi" pitchFamily="2" charset="0"/>
              </a:rPr>
              <a:t>лев</a:t>
            </a:r>
            <a:endParaRPr lang="be-BY" sz="4400" b="1" dirty="0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285852" y="4445509"/>
            <a:ext cx="118814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  <a:latin typeface="Propisi" pitchFamily="2" charset="0"/>
              </a:rPr>
              <a:t>арбуз</a:t>
            </a:r>
            <a:endParaRPr lang="be-BY" sz="4400" b="1" dirty="0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142976" y="5052732"/>
            <a:ext cx="191751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  <a:latin typeface="Propisi" pitchFamily="2" charset="0"/>
              </a:rPr>
              <a:t>движение</a:t>
            </a:r>
            <a:endParaRPr lang="be-BY" sz="4400" b="1" dirty="0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072066" y="4530218"/>
            <a:ext cx="243528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err="1" smtClean="0">
                <a:solidFill>
                  <a:srgbClr val="0070C0"/>
                </a:solidFill>
                <a:latin typeface="Propisi" pitchFamily="2" charset="0"/>
              </a:rPr>
              <a:t>Винни-Пух</a:t>
            </a:r>
            <a:endParaRPr lang="be-BY" sz="4400" b="1" dirty="0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14348" y="5659955"/>
            <a:ext cx="273664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  <a:latin typeface="Propisi" pitchFamily="2" charset="0"/>
              </a:rPr>
              <a:t>воспоминание</a:t>
            </a:r>
            <a:endParaRPr lang="be-BY" sz="4400" b="1" dirty="0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857884" y="3500438"/>
            <a:ext cx="87517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chemeClr val="accent6"/>
                </a:solidFill>
                <a:latin typeface="PF Din Text Cond Pro" pitchFamily="2" charset="0"/>
              </a:rPr>
              <a:t>Кто?</a:t>
            </a:r>
            <a:endParaRPr lang="be-BY" sz="3200" dirty="0">
              <a:solidFill>
                <a:schemeClr val="accent6"/>
              </a:solidFill>
              <a:latin typeface="PF Din Text Cond Pro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0034" y="1643050"/>
            <a:ext cx="58579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PF Din Text Cond Pro" pitchFamily="2" charset="0"/>
              </a:rPr>
              <a:t>Часть речи</a:t>
            </a:r>
            <a:r>
              <a:rPr lang="en-US" sz="3200" dirty="0">
                <a:latin typeface="PF Din Text Cond Pro" pitchFamily="2" charset="0"/>
              </a:rPr>
              <a:t>.</a:t>
            </a:r>
            <a:endParaRPr lang="be-BY" sz="3200" dirty="0">
              <a:latin typeface="PF Din Text Cond Pro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0034" y="2214554"/>
            <a:ext cx="58579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PF Din Text Cond Pro" pitchFamily="2" charset="0"/>
              </a:rPr>
              <a:t>Отвечает на вопросы </a:t>
            </a:r>
            <a:r>
              <a:rPr lang="ru-RU" sz="3200" dirty="0" smtClean="0">
                <a:solidFill>
                  <a:srgbClr val="00B050"/>
                </a:solidFill>
                <a:latin typeface="PF Din Text Cond Pro" pitchFamily="2" charset="0"/>
              </a:rPr>
              <a:t>кто?  что?</a:t>
            </a:r>
            <a:endParaRPr lang="be-BY" sz="3200" dirty="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0034" y="2786058"/>
            <a:ext cx="47149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PF Din Text Cond Pro" pitchFamily="2" charset="0"/>
              </a:rPr>
              <a:t>Обозначает </a:t>
            </a:r>
            <a:r>
              <a:rPr lang="ru-RU" sz="3200" dirty="0" smtClean="0">
                <a:solidFill>
                  <a:srgbClr val="00B050"/>
                </a:solidFill>
                <a:latin typeface="PF Din Text Cond Pro" pitchFamily="2" charset="0"/>
              </a:rPr>
              <a:t>предмет</a:t>
            </a:r>
            <a:endParaRPr lang="be-BY" sz="3200" dirty="0">
              <a:solidFill>
                <a:srgbClr val="00B050"/>
              </a:solidFill>
              <a:latin typeface="PF Din Text Cond Pro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2390209"/>
      </p:ext>
    </p:extLst>
  </p:cSld>
  <p:clrMapOvr>
    <a:masterClrMapping/>
  </p:clrMapOvr>
  <p:transition spd="slow" advTm="42947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  <p:bldP spid="9" grpId="0"/>
      <p:bldP spid="10" grpId="0"/>
      <p:bldP spid="11" grpId="0"/>
      <p:bldP spid="12" grpId="0"/>
      <p:bldP spid="13" grpId="0"/>
      <p:bldP spid="15" grpId="0"/>
      <p:bldP spid="16" grpId="0"/>
      <p:bldP spid="17" grpId="0"/>
      <p:bldP spid="18" grpId="0"/>
    </p:bldLst>
  </p:timing>
  <p:extLst mod="1">
    <p:ext uri="{E180D4A7-C9FB-4DFB-919C-405C955672EB}">
      <p14:showEvtLst xmlns:p14="http://schemas.microsoft.com/office/powerpoint/2010/main">
        <p14:playEvt time="1001" objId="3"/>
      </p14:showEvtLst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</a:t>
            </a:r>
            <a:r>
              <a:rPr lang="en-US" dirty="0"/>
              <a:t>InfoUrok.ru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347541" y="1637402"/>
            <a:ext cx="1699119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dirty="0" smtClean="0">
                <a:latin typeface="PF Din Text Cond Pro" pitchFamily="2" charset="0"/>
              </a:rPr>
              <a:t>Мужского</a:t>
            </a:r>
          </a:p>
          <a:p>
            <a:pPr algn="ctr"/>
            <a:r>
              <a:rPr lang="ru-RU" sz="2400" dirty="0" smtClean="0">
                <a:latin typeface="PF Din Text Cond Pro" pitchFamily="2" charset="0"/>
              </a:rPr>
              <a:t>(м.р.)</a:t>
            </a:r>
            <a:endParaRPr lang="be-BY" sz="2400" dirty="0">
              <a:latin typeface="PF Din Text Cond Pro" pitchFamily="2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714744" y="1637402"/>
            <a:ext cx="168379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dirty="0" smtClean="0">
                <a:latin typeface="PF Din Text Cond Pro" pitchFamily="2" charset="0"/>
              </a:rPr>
              <a:t>Женского</a:t>
            </a:r>
          </a:p>
          <a:p>
            <a:pPr algn="ctr"/>
            <a:r>
              <a:rPr lang="ru-RU" sz="2400" dirty="0" smtClean="0">
                <a:latin typeface="PF Din Text Cond Pro" pitchFamily="2" charset="0"/>
              </a:rPr>
              <a:t>(ж.р.)</a:t>
            </a:r>
            <a:endParaRPr lang="be-BY" sz="2400" dirty="0">
              <a:latin typeface="PF Din Text Cond Pro" pitchFamily="2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26507" y="1637402"/>
            <a:ext cx="1604542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dirty="0" smtClean="0">
                <a:latin typeface="PF Din Text Cond Pro" pitchFamily="2" charset="0"/>
              </a:rPr>
              <a:t>Среднего</a:t>
            </a:r>
          </a:p>
          <a:p>
            <a:pPr algn="ctr"/>
            <a:r>
              <a:rPr lang="ru-RU" sz="2400" dirty="0" smtClean="0">
                <a:latin typeface="PF Din Text Cond Pro" pitchFamily="2" charset="0"/>
              </a:rPr>
              <a:t>(с.р.)</a:t>
            </a:r>
            <a:endParaRPr lang="be-BY" sz="2400" dirty="0">
              <a:latin typeface="PF Din Text Cond Pro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85342" y="2637534"/>
            <a:ext cx="1571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00B050"/>
                </a:solidFill>
                <a:latin typeface="PF Din Text Cond Pro" pitchFamily="2" charset="0"/>
              </a:rPr>
              <a:t>мой</a:t>
            </a:r>
            <a:endParaRPr lang="be-BY" sz="3200" dirty="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42796" y="2637534"/>
            <a:ext cx="1571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00B050"/>
                </a:solidFill>
                <a:latin typeface="PF Din Text Cond Pro" pitchFamily="2" charset="0"/>
              </a:rPr>
              <a:t>моя</a:t>
            </a:r>
            <a:endParaRPr lang="be-BY" sz="3200" dirty="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71688" y="2637534"/>
            <a:ext cx="1571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00B050"/>
                </a:solidFill>
                <a:latin typeface="PF Din Text Cond Pro" pitchFamily="2" charset="0"/>
              </a:rPr>
              <a:t>моё</a:t>
            </a:r>
            <a:endParaRPr lang="be-BY" sz="3200" dirty="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00034" y="3066162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B050"/>
                </a:solidFill>
                <a:latin typeface="Propisi" pitchFamily="2" charset="0"/>
                <a:ea typeface="Calibri" pitchFamily="34" charset="0"/>
                <a:cs typeface="Times New Roman" pitchFamily="18" charset="0"/>
              </a:rPr>
              <a:t>Мой</a:t>
            </a:r>
            <a:r>
              <a:rPr lang="ru-RU" sz="3200" b="1" dirty="0" smtClean="0">
                <a:latin typeface="Propisi" pitchFamily="2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0070C0"/>
                </a:solidFill>
                <a:latin typeface="Propisi" pitchFamily="2" charset="0"/>
                <a:ea typeface="Calibri" pitchFamily="34" charset="0"/>
                <a:cs typeface="Times New Roman" pitchFamily="18" charset="0"/>
              </a:rPr>
              <a:t>дом, урок, приятель, рисунок, флажок, ученый, попугай, мелок  </a:t>
            </a:r>
            <a:r>
              <a:rPr lang="ru-RU" sz="2400" dirty="0" smtClean="0">
                <a:latin typeface="PF Din Text Cond Pro" pitchFamily="2" charset="0"/>
                <a:ea typeface="Calibri" pitchFamily="34" charset="0"/>
                <a:cs typeface="Times New Roman" pitchFamily="18" charset="0"/>
              </a:rPr>
              <a:t>(м.р.)</a:t>
            </a:r>
            <a:endParaRPr lang="be-BY" sz="2400" dirty="0">
              <a:latin typeface="PF Din Text Cond Pro" pitchFamily="2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00034" y="3994856"/>
            <a:ext cx="835824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B050"/>
                </a:solidFill>
                <a:latin typeface="Propisi" pitchFamily="2" charset="0"/>
                <a:ea typeface="Calibri" pitchFamily="34" charset="0"/>
                <a:cs typeface="Times New Roman" pitchFamily="18" charset="0"/>
              </a:rPr>
              <a:t>Моя</a:t>
            </a:r>
            <a:r>
              <a:rPr lang="ru-RU" sz="3200" b="1" dirty="0" smtClean="0">
                <a:latin typeface="Propisi" pitchFamily="2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0070C0"/>
                </a:solidFill>
                <a:latin typeface="Propisi" pitchFamily="2" charset="0"/>
                <a:ea typeface="Calibri" pitchFamily="34" charset="0"/>
                <a:cs typeface="Times New Roman" pitchFamily="18" charset="0"/>
              </a:rPr>
              <a:t>тётя, пьеса, афиша, гостиная, песня, сорока, собака, ночь, стрела, слива  </a:t>
            </a:r>
            <a:r>
              <a:rPr lang="ru-RU" sz="2400" dirty="0" smtClean="0">
                <a:latin typeface="PF Din Text Cond Pro" pitchFamily="2" charset="0"/>
                <a:ea typeface="Calibri" pitchFamily="34" charset="0"/>
                <a:cs typeface="Times New Roman" pitchFamily="18" charset="0"/>
              </a:rPr>
              <a:t>(ж.р.)</a:t>
            </a:r>
            <a:endParaRPr lang="be-BY" sz="3200" dirty="0">
              <a:latin typeface="PF Din Text Cond Pro" pitchFamily="2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00034" y="4994988"/>
            <a:ext cx="892971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B050"/>
                </a:solidFill>
                <a:latin typeface="Propisi" pitchFamily="2" charset="0"/>
                <a:ea typeface="Calibri" pitchFamily="34" charset="0"/>
                <a:cs typeface="Times New Roman" pitchFamily="18" charset="0"/>
              </a:rPr>
              <a:t>Моё</a:t>
            </a:r>
            <a:r>
              <a:rPr lang="ru-RU" sz="3200" b="1" dirty="0" smtClean="0">
                <a:latin typeface="Propisi" pitchFamily="2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0070C0"/>
                </a:solidFill>
                <a:latin typeface="Propisi" pitchFamily="2" charset="0"/>
                <a:ea typeface="Calibri" pitchFamily="34" charset="0"/>
                <a:cs typeface="Times New Roman" pitchFamily="18" charset="0"/>
              </a:rPr>
              <a:t>небо, слово, поле, время, имя, окно, ружьё, стремление, чутьё   </a:t>
            </a:r>
            <a:r>
              <a:rPr lang="ru-RU" sz="2400" dirty="0" smtClean="0">
                <a:latin typeface="PF Din Text Cond Pro" pitchFamily="2" charset="0"/>
                <a:ea typeface="Calibri" pitchFamily="34" charset="0"/>
                <a:cs typeface="Times New Roman" pitchFamily="18" charset="0"/>
              </a:rPr>
              <a:t>(с.р.)</a:t>
            </a:r>
            <a:endParaRPr lang="be-BY" sz="2400" dirty="0">
              <a:latin typeface="Propisi" pitchFamily="2" charset="0"/>
            </a:endParaRPr>
          </a:p>
        </p:txBody>
      </p:sp>
      <p:sp>
        <p:nvSpPr>
          <p:cNvPr id="26" name="Заголовок 1"/>
          <p:cNvSpPr>
            <a:spLocks noGrp="1"/>
          </p:cNvSpPr>
          <p:nvPr>
            <p:ph type="title"/>
          </p:nvPr>
        </p:nvSpPr>
        <p:spPr>
          <a:xfrm>
            <a:off x="457200" y="-8532"/>
            <a:ext cx="8229600" cy="1709340"/>
          </a:xfrm>
        </p:spPr>
        <p:txBody>
          <a:bodyPr anchor="ctr"/>
          <a:lstStyle/>
          <a:p>
            <a:r>
              <a:rPr lang="ru-RU" dirty="0" smtClean="0">
                <a:latin typeface="PF Din Text Cond Pro" pitchFamily="2" charset="0"/>
              </a:rPr>
              <a:t>Имя существительное</a:t>
            </a:r>
            <a:endParaRPr lang="be-BY" dirty="0">
              <a:latin typeface="PF Din Text Cond Pro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5987023"/>
      </p:ext>
    </p:extLst>
  </p:cSld>
  <p:clrMapOvr>
    <a:masterClrMapping/>
  </p:clrMapOvr>
  <p:transition spd="slow" advTm="8598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3" grpId="0"/>
      <p:bldP spid="14" grpId="0"/>
      <p:bldP spid="15" grpId="0"/>
      <p:bldP spid="17" grpId="0"/>
      <p:bldP spid="18" grpId="0"/>
    </p:bldLst>
  </p:timing>
  <p:extLst mod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PF Din Text Cond Pro" pitchFamily="2" charset="0"/>
              </a:rPr>
              <a:t>Имя существительное</a:t>
            </a:r>
            <a:endParaRPr lang="ru-RU" dirty="0"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InfoUrok.ru</a:t>
            </a: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5072066" y="2571744"/>
            <a:ext cx="2580258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dirty="0" smtClean="0">
                <a:latin typeface="PF Din Text Cond Pro" pitchFamily="2" charset="0"/>
                <a:ea typeface="Calibri" pitchFamily="34" charset="0"/>
                <a:cs typeface="Times New Roman" pitchFamily="18" charset="0"/>
              </a:rPr>
              <a:t>множественное</a:t>
            </a:r>
          </a:p>
          <a:p>
            <a:pPr algn="ctr"/>
            <a:r>
              <a:rPr lang="ru-RU" sz="2400" dirty="0" smtClean="0">
                <a:latin typeface="PF Din Text Cond Pro" pitchFamily="2" charset="0"/>
                <a:cs typeface="Times New Roman" pitchFamily="18" charset="0"/>
              </a:rPr>
              <a:t>(мн. ч.)</a:t>
            </a:r>
            <a:endParaRPr lang="be-BY" sz="2400" dirty="0">
              <a:latin typeface="PF Din Text Cond Pro" pitchFamily="2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214414" y="2571744"/>
            <a:ext cx="2315762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dirty="0" smtClean="0">
                <a:latin typeface="PF Din Text Cond Pro" pitchFamily="2" charset="0"/>
                <a:ea typeface="Calibri" pitchFamily="34" charset="0"/>
                <a:cs typeface="Times New Roman" pitchFamily="18" charset="0"/>
              </a:rPr>
              <a:t>единственное</a:t>
            </a:r>
          </a:p>
          <a:p>
            <a:pPr algn="ctr"/>
            <a:r>
              <a:rPr lang="ru-RU" sz="2400" dirty="0" smtClean="0">
                <a:latin typeface="PF Din Text Cond Pro" pitchFamily="2" charset="0"/>
                <a:cs typeface="Times New Roman" pitchFamily="18" charset="0"/>
              </a:rPr>
              <a:t>(ед.ч)</a:t>
            </a:r>
            <a:endParaRPr lang="be-BY" sz="2400" dirty="0">
              <a:latin typeface="PF Din Text Cond Pro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143240" y="1643050"/>
            <a:ext cx="23574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PF Din Text Cond Pro" pitchFamily="2" charset="0"/>
              </a:rPr>
              <a:t>Число</a:t>
            </a:r>
            <a:endParaRPr lang="be-BY" sz="3200" dirty="0">
              <a:latin typeface="PF Din Text Cond Pro" pitchFamily="2" charset="0"/>
            </a:endParaRPr>
          </a:p>
        </p:txBody>
      </p:sp>
      <p:cxnSp>
        <p:nvCxnSpPr>
          <p:cNvPr id="25" name="Прямая со стрелкой 24"/>
          <p:cNvCxnSpPr>
            <a:endCxn id="21" idx="0"/>
          </p:cNvCxnSpPr>
          <p:nvPr/>
        </p:nvCxnSpPr>
        <p:spPr>
          <a:xfrm>
            <a:off x="4714876" y="2214554"/>
            <a:ext cx="1647319" cy="35719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endCxn id="22" idx="0"/>
          </p:cNvCxnSpPr>
          <p:nvPr/>
        </p:nvCxnSpPr>
        <p:spPr>
          <a:xfrm rot="10800000" flipV="1">
            <a:off x="2372296" y="2214554"/>
            <a:ext cx="1628213" cy="35719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Прямоугольник 32"/>
          <p:cNvSpPr/>
          <p:nvPr/>
        </p:nvSpPr>
        <p:spPr>
          <a:xfrm>
            <a:off x="1357290" y="3500438"/>
            <a:ext cx="162095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  <a:latin typeface="Propisi" pitchFamily="2" charset="0"/>
                <a:ea typeface="Calibri" pitchFamily="34" charset="0"/>
                <a:cs typeface="Times New Roman" pitchFamily="18" charset="0"/>
              </a:rPr>
              <a:t>рисунок</a:t>
            </a:r>
            <a:endParaRPr lang="be-BY" sz="4400" b="1" dirty="0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5522811" y="3500438"/>
            <a:ext cx="165942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  <a:latin typeface="Propisi" pitchFamily="2" charset="0"/>
                <a:ea typeface="Calibri" pitchFamily="34" charset="0"/>
                <a:cs typeface="Times New Roman" pitchFamily="18" charset="0"/>
              </a:rPr>
              <a:t>рисунки</a:t>
            </a:r>
            <a:endParaRPr lang="be-BY" sz="4400" b="1" dirty="0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1428728" y="4071942"/>
            <a:ext cx="115929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  <a:latin typeface="Propisi" pitchFamily="2" charset="0"/>
                <a:ea typeface="Calibri" pitchFamily="34" charset="0"/>
                <a:cs typeface="Times New Roman" pitchFamily="18" charset="0"/>
              </a:rPr>
              <a:t>ягода</a:t>
            </a:r>
            <a:endParaRPr lang="be-BY" sz="4400" b="1" dirty="0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5770162" y="4071942"/>
            <a:ext cx="117852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  <a:latin typeface="Propisi" pitchFamily="2" charset="0"/>
                <a:ea typeface="Calibri" pitchFamily="34" charset="0"/>
                <a:cs typeface="Times New Roman" pitchFamily="18" charset="0"/>
              </a:rPr>
              <a:t>ягоды</a:t>
            </a:r>
            <a:endParaRPr lang="be-BY" sz="4400" b="1" dirty="0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1142976" y="4659823"/>
            <a:ext cx="164660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  <a:latin typeface="Propisi" pitchFamily="2" charset="0"/>
                <a:ea typeface="Calibri" pitchFamily="34" charset="0"/>
                <a:cs typeface="Times New Roman" pitchFamily="18" charset="0"/>
              </a:rPr>
              <a:t>чертёж</a:t>
            </a:r>
            <a:endParaRPr lang="be-BY" sz="4400" b="1" dirty="0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5429256" y="4659823"/>
            <a:ext cx="186942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  <a:latin typeface="Propisi" pitchFamily="2" charset="0"/>
                <a:ea typeface="Calibri" pitchFamily="34" charset="0"/>
                <a:cs typeface="Times New Roman" pitchFamily="18" charset="0"/>
              </a:rPr>
              <a:t>чертежи</a:t>
            </a:r>
            <a:endParaRPr lang="be-BY" sz="4400" b="1" dirty="0">
              <a:solidFill>
                <a:srgbClr val="0070C0"/>
              </a:solidFill>
              <a:latin typeface="Propisi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5987023"/>
      </p:ext>
    </p:extLst>
  </p:cSld>
  <p:clrMapOvr>
    <a:masterClrMapping/>
  </p:clrMapOvr>
  <p:transition spd="slow" advTm="36988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33" grpId="0"/>
      <p:bldP spid="34" grpId="0"/>
      <p:bldP spid="35" grpId="0"/>
      <p:bldP spid="36" grpId="0"/>
      <p:bldP spid="37" grpId="0"/>
      <p:bldP spid="38" grpId="0"/>
    </p:bldLst>
  </p:timing>
  <p:extLst mod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PF Din Text Cond Pro" pitchFamily="2" charset="0"/>
              </a:rPr>
              <a:t>Имя существительное</a:t>
            </a:r>
            <a:endParaRPr lang="ru-RU" dirty="0"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InfoUrok.ru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3071802" y="1629779"/>
            <a:ext cx="26432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00B050"/>
                </a:solidFill>
                <a:latin typeface="PF Din Text Cond Pro" pitchFamily="2" charset="0"/>
              </a:rPr>
              <a:t>Падежи</a:t>
            </a:r>
            <a:endParaRPr lang="be-BY" sz="3200" dirty="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42844" y="2330888"/>
            <a:ext cx="2498504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ru-RU" sz="3200" dirty="0" smtClean="0">
                <a:solidFill>
                  <a:srgbClr val="00B050"/>
                </a:solidFill>
                <a:latin typeface="PF Din Text Cond Pro" pitchFamily="2" charset="0"/>
                <a:ea typeface="Calibri" pitchFamily="34" charset="0"/>
                <a:cs typeface="Times New Roman" pitchFamily="18" charset="0"/>
              </a:rPr>
              <a:t>И</a:t>
            </a:r>
            <a:r>
              <a:rPr lang="ru-RU" sz="3200" dirty="0" smtClean="0">
                <a:latin typeface="PF Din Text Cond Pro" pitchFamily="2" charset="0"/>
                <a:ea typeface="Calibri" pitchFamily="34" charset="0"/>
                <a:cs typeface="Times New Roman" pitchFamily="18" charset="0"/>
              </a:rPr>
              <a:t>менительный</a:t>
            </a:r>
            <a:endParaRPr lang="be-BY" sz="3200" dirty="0">
              <a:latin typeface="PF Din Text Cond Pro" pitchFamily="2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42844" y="3058539"/>
            <a:ext cx="2241639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ru-RU" sz="3200" dirty="0" smtClean="0">
                <a:solidFill>
                  <a:srgbClr val="00B050"/>
                </a:solidFill>
                <a:latin typeface="PF Din Text Cond Pro" pitchFamily="2" charset="0"/>
              </a:rPr>
              <a:t>Р</a:t>
            </a:r>
            <a:r>
              <a:rPr lang="ru-RU" sz="3200" dirty="0" smtClean="0">
                <a:latin typeface="PF Din Text Cond Pro" pitchFamily="2" charset="0"/>
              </a:rPr>
              <a:t>одительный</a:t>
            </a:r>
            <a:endParaRPr lang="be-BY" sz="3200" dirty="0">
              <a:latin typeface="PF Din Text Cond Pro" pitchFamily="2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42844" y="3772919"/>
            <a:ext cx="1893467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ru-RU" sz="3200" dirty="0" smtClean="0">
                <a:solidFill>
                  <a:srgbClr val="00B050"/>
                </a:solidFill>
                <a:latin typeface="PF Din Text Cond Pro" pitchFamily="2" charset="0"/>
                <a:ea typeface="Calibri" pitchFamily="34" charset="0"/>
                <a:cs typeface="Times New Roman" pitchFamily="18" charset="0"/>
              </a:rPr>
              <a:t>Д</a:t>
            </a:r>
            <a:r>
              <a:rPr lang="ru-RU" sz="3200" dirty="0" smtClean="0">
                <a:latin typeface="PF Din Text Cond Pro" pitchFamily="2" charset="0"/>
                <a:ea typeface="Calibri" pitchFamily="34" charset="0"/>
                <a:cs typeface="Times New Roman" pitchFamily="18" charset="0"/>
              </a:rPr>
              <a:t>ательный</a:t>
            </a:r>
            <a:endParaRPr lang="be-BY" sz="3200" dirty="0">
              <a:latin typeface="PF Din Text Cond Pro" pitchFamily="2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42844" y="4500570"/>
            <a:ext cx="2281394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ru-RU" sz="3200" dirty="0" smtClean="0">
                <a:solidFill>
                  <a:srgbClr val="00B050"/>
                </a:solidFill>
                <a:latin typeface="PF Din Text Cond Pro" pitchFamily="2" charset="0"/>
                <a:ea typeface="Calibri" pitchFamily="34" charset="0"/>
                <a:cs typeface="Times New Roman" pitchFamily="18" charset="0"/>
              </a:rPr>
              <a:t>В</a:t>
            </a:r>
            <a:r>
              <a:rPr lang="ru-RU" sz="3200" dirty="0" smtClean="0">
                <a:latin typeface="PF Din Text Cond Pro" pitchFamily="2" charset="0"/>
                <a:ea typeface="Calibri" pitchFamily="34" charset="0"/>
                <a:cs typeface="Times New Roman" pitchFamily="18" charset="0"/>
              </a:rPr>
              <a:t>инительный</a:t>
            </a:r>
            <a:endParaRPr lang="be-BY" sz="3200" dirty="0">
              <a:latin typeface="PF Din Text Cond Pro" pitchFamily="2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42844" y="5916059"/>
            <a:ext cx="2204450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ru-RU" sz="3200" dirty="0" smtClean="0">
                <a:solidFill>
                  <a:srgbClr val="00B050"/>
                </a:solidFill>
                <a:latin typeface="PF Din Text Cond Pro" pitchFamily="2" charset="0"/>
                <a:cs typeface="Times New Roman" pitchFamily="18" charset="0"/>
              </a:rPr>
              <a:t>П</a:t>
            </a:r>
            <a:r>
              <a:rPr lang="ru-RU" sz="3200" dirty="0" smtClean="0">
                <a:latin typeface="PF Din Text Cond Pro" pitchFamily="2" charset="0"/>
                <a:cs typeface="Times New Roman" pitchFamily="18" charset="0"/>
              </a:rPr>
              <a:t>редложный</a:t>
            </a:r>
            <a:endParaRPr lang="be-BY" sz="3200" dirty="0">
              <a:latin typeface="PF Din Text Cond Pro" pitchFamily="2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571736" y="2344159"/>
            <a:ext cx="19297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rgbClr val="00B050"/>
                </a:solidFill>
                <a:latin typeface="PF Din Text Cond Pro" pitchFamily="2" charset="0"/>
                <a:ea typeface="Calibri" pitchFamily="34" charset="0"/>
                <a:cs typeface="Times New Roman" pitchFamily="18" charset="0"/>
              </a:rPr>
              <a:t>(есть)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  <a:ea typeface="Calibri" pitchFamily="34" charset="0"/>
                <a:cs typeface="Times New Roman" pitchFamily="18" charset="0"/>
              </a:rPr>
              <a:t>кто? что?</a:t>
            </a:r>
            <a:endParaRPr lang="be-BY" sz="2400" dirty="0" smtClean="0">
              <a:solidFill>
                <a:schemeClr val="accent6">
                  <a:lumMod val="75000"/>
                </a:schemeClr>
              </a:solidFill>
              <a:latin typeface="PF Din Text Cond Pro" pitchFamily="2" charset="0"/>
              <a:cs typeface="Arial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571736" y="3058539"/>
            <a:ext cx="21012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rgbClr val="00B050"/>
                </a:solidFill>
                <a:latin typeface="PF Din Text Cond Pro" pitchFamily="2" charset="0"/>
                <a:ea typeface="Calibri" pitchFamily="34" charset="0"/>
                <a:cs typeface="Times New Roman" pitchFamily="18" charset="0"/>
              </a:rPr>
              <a:t>(нет)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  <a:ea typeface="Calibri" pitchFamily="34" charset="0"/>
                <a:cs typeface="Times New Roman" pitchFamily="18" charset="0"/>
              </a:rPr>
              <a:t>кого? чего?</a:t>
            </a:r>
            <a:endParaRPr lang="be-BY" sz="2400" dirty="0">
              <a:solidFill>
                <a:schemeClr val="accent6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571736" y="3772919"/>
            <a:ext cx="22958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rgbClr val="00B050"/>
                </a:solidFill>
                <a:latin typeface="PF Din Text Cond Pro" pitchFamily="2" charset="0"/>
                <a:ea typeface="Calibri" pitchFamily="34" charset="0"/>
                <a:cs typeface="Times New Roman" pitchFamily="18" charset="0"/>
              </a:rPr>
              <a:t>(даю)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  <a:ea typeface="Calibri" pitchFamily="34" charset="0"/>
                <a:cs typeface="Times New Roman" pitchFamily="18" charset="0"/>
              </a:rPr>
              <a:t>кому? чему?</a:t>
            </a:r>
            <a:endParaRPr lang="be-BY" sz="2400" dirty="0">
              <a:solidFill>
                <a:schemeClr val="accent6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571736" y="4487299"/>
            <a:ext cx="21894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rgbClr val="00B050"/>
                </a:solidFill>
                <a:latin typeface="PF Din Text Cond Pro" pitchFamily="2" charset="0"/>
                <a:ea typeface="Calibri" pitchFamily="34" charset="0"/>
                <a:cs typeface="Times New Roman" pitchFamily="18" charset="0"/>
              </a:rPr>
              <a:t>(вижу)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  <a:ea typeface="Calibri" pitchFamily="34" charset="0"/>
                <a:cs typeface="Times New Roman" pitchFamily="18" charset="0"/>
              </a:rPr>
              <a:t>кого? что?</a:t>
            </a:r>
            <a:endParaRPr lang="be-BY" sz="2400" dirty="0">
              <a:solidFill>
                <a:schemeClr val="accent6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2571736" y="5201679"/>
            <a:ext cx="25859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rgbClr val="00B050"/>
                </a:solidFill>
                <a:latin typeface="PF Din Text Cond Pro" pitchFamily="2" charset="0"/>
                <a:ea typeface="Calibri" pitchFamily="34" charset="0"/>
                <a:cs typeface="Times New Roman" pitchFamily="18" charset="0"/>
              </a:rPr>
              <a:t>(любуюсь)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  <a:ea typeface="Calibri" pitchFamily="34" charset="0"/>
                <a:cs typeface="Times New Roman" pitchFamily="18" charset="0"/>
              </a:rPr>
              <a:t>кем? чем?</a:t>
            </a:r>
            <a:endParaRPr lang="be-BY" sz="2400" dirty="0">
              <a:solidFill>
                <a:schemeClr val="accent6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2500298" y="5916059"/>
            <a:ext cx="30524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rgbClr val="00B050"/>
                </a:solidFill>
                <a:latin typeface="PF Din Text Cond Pro" pitchFamily="2" charset="0"/>
                <a:ea typeface="Calibri" pitchFamily="34" charset="0"/>
                <a:cs typeface="Times New Roman" pitchFamily="18" charset="0"/>
              </a:rPr>
              <a:t>(думаю)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  <a:ea typeface="Calibri" pitchFamily="34" charset="0"/>
                <a:cs typeface="Times New Roman" pitchFamily="18" charset="0"/>
              </a:rPr>
              <a:t>(о) ком? (о) чём?</a:t>
            </a:r>
            <a:endParaRPr lang="be-BY" sz="2400" dirty="0">
              <a:solidFill>
                <a:schemeClr val="accent6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5426401" y="2129845"/>
            <a:ext cx="266130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  <a:latin typeface="Propisi" pitchFamily="2" charset="0"/>
              </a:rPr>
              <a:t>стол   столы</a:t>
            </a:r>
            <a:endParaRPr lang="be-BY" sz="4400" b="1" dirty="0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5378311" y="2844225"/>
            <a:ext cx="272863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  <a:latin typeface="Propisi" pitchFamily="2" charset="0"/>
              </a:rPr>
              <a:t>стола столов</a:t>
            </a:r>
            <a:endParaRPr lang="be-BY" sz="4400" b="1" dirty="0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5382631" y="3558605"/>
            <a:ext cx="301556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  <a:latin typeface="Propisi" pitchFamily="2" charset="0"/>
              </a:rPr>
              <a:t>столу  столам</a:t>
            </a:r>
            <a:endParaRPr lang="be-BY" sz="4400" b="1" dirty="0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5334728" y="4272985"/>
            <a:ext cx="266130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  <a:latin typeface="Propisi" pitchFamily="2" charset="0"/>
              </a:rPr>
              <a:t>стол   столы</a:t>
            </a:r>
            <a:endParaRPr lang="be-BY" sz="4400" b="1" dirty="0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142844" y="5201679"/>
            <a:ext cx="2379177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ru-RU" sz="3200" dirty="0" smtClean="0">
                <a:solidFill>
                  <a:srgbClr val="00B050"/>
                </a:solidFill>
                <a:latin typeface="PF Din Text Cond Pro" pitchFamily="2" charset="0"/>
              </a:rPr>
              <a:t>Т</a:t>
            </a:r>
            <a:r>
              <a:rPr lang="ru-RU" sz="3200" dirty="0" smtClean="0">
                <a:latin typeface="PF Din Text Cond Pro" pitchFamily="2" charset="0"/>
              </a:rPr>
              <a:t>ворительный</a:t>
            </a:r>
            <a:endParaRPr lang="be-BY" sz="3200" dirty="0">
              <a:latin typeface="PF Din Text Cond Pro" pitchFamily="2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5214942" y="4987365"/>
            <a:ext cx="383791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  <a:latin typeface="Propisi" pitchFamily="2" charset="0"/>
              </a:rPr>
              <a:t>столом    столами</a:t>
            </a:r>
            <a:endParaRPr lang="be-BY" sz="4400" b="1" dirty="0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5288680" y="5715016"/>
            <a:ext cx="374012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  <a:latin typeface="Propisi" pitchFamily="2" charset="0"/>
              </a:rPr>
              <a:t>(о) столе   столах</a:t>
            </a:r>
            <a:endParaRPr lang="be-BY" sz="4400" b="1" dirty="0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500066" y="1643050"/>
            <a:ext cx="850109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PF Din Text Cond Pro" pitchFamily="2" charset="0"/>
              </a:rPr>
              <a:t>Изменение слова по падежам называется </a:t>
            </a:r>
            <a:r>
              <a:rPr lang="ru-RU" sz="3200" dirty="0" smtClean="0">
                <a:solidFill>
                  <a:srgbClr val="00B050"/>
                </a:solidFill>
                <a:latin typeface="PF Din Text Cond Pro" pitchFamily="2" charset="0"/>
              </a:rPr>
              <a:t>склонением</a:t>
            </a:r>
            <a:endParaRPr lang="be-BY" sz="3200" dirty="0">
              <a:solidFill>
                <a:srgbClr val="00B050"/>
              </a:solidFill>
              <a:latin typeface="PF Din Text Cond Pro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5987023"/>
      </p:ext>
    </p:extLst>
  </p:cSld>
  <p:clrMapOvr>
    <a:masterClrMapping/>
  </p:clrMapOvr>
  <p:transition spd="slow" advTm="152859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5" grpId="1"/>
      <p:bldP spid="17" grpId="0"/>
      <p:bldP spid="18" grpId="0"/>
      <p:bldP spid="19" grpId="0"/>
      <p:bldP spid="20" grpId="0"/>
      <p:bldP spid="24" grpId="0"/>
      <p:bldP spid="28" grpId="0"/>
      <p:bldP spid="29" grpId="0"/>
      <p:bldP spid="30" grpId="0"/>
      <p:bldP spid="31" grpId="0"/>
      <p:bldP spid="32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</p:bldLst>
  </p:timing>
  <p:extLst mod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PF Din Text Cond Pro" pitchFamily="2" charset="0"/>
              </a:rPr>
              <a:t>Имя существительное</a:t>
            </a:r>
            <a:endParaRPr lang="ru-RU" dirty="0"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InfoUrok.ru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500034" y="1629779"/>
            <a:ext cx="84296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e-BY" sz="3200" dirty="0" smtClean="0">
                <a:latin typeface="PF Din Text Cond Pro" pitchFamily="2" charset="0"/>
              </a:rPr>
              <a:t>М</a:t>
            </a:r>
            <a:r>
              <a:rPr lang="ru-RU" sz="3200" dirty="0" err="1" smtClean="0">
                <a:latin typeface="PF Din Text Cond Pro" pitchFamily="2" charset="0"/>
              </a:rPr>
              <a:t>орфологические</a:t>
            </a:r>
            <a:r>
              <a:rPr lang="ru-RU" sz="3200" dirty="0" smtClean="0">
                <a:latin typeface="PF Din Text Cond Pro" pitchFamily="2" charset="0"/>
              </a:rPr>
              <a:t> признаки существительных</a:t>
            </a:r>
            <a:r>
              <a:rPr lang="en-US" sz="3200" dirty="0" smtClean="0">
                <a:latin typeface="PF Din Text Cond Pro" pitchFamily="2" charset="0"/>
              </a:rPr>
              <a:t>:</a:t>
            </a:r>
            <a:endParaRPr lang="ru-RU" sz="3200" dirty="0" smtClean="0">
              <a:latin typeface="PF Din Text Cond Pro" pitchFamily="2" charset="0"/>
            </a:endParaRPr>
          </a:p>
          <a:p>
            <a:r>
              <a:rPr lang="ru-RU" sz="3200" dirty="0" smtClean="0">
                <a:latin typeface="PF Din Text Cond Pro" pitchFamily="2" charset="0"/>
              </a:rPr>
              <a:t> </a:t>
            </a:r>
            <a:r>
              <a:rPr lang="be-BY" sz="2400" dirty="0" smtClean="0">
                <a:solidFill>
                  <a:srgbClr val="00B050"/>
                </a:solidFill>
                <a:latin typeface="PF Din Text Cond Pro" pitchFamily="2" charset="0"/>
              </a:rPr>
              <a:t>р</a:t>
            </a:r>
            <a:r>
              <a:rPr lang="ru-RU" sz="2400" dirty="0" smtClean="0">
                <a:solidFill>
                  <a:srgbClr val="00B050"/>
                </a:solidFill>
                <a:latin typeface="PF Din Text Cond Pro" pitchFamily="2" charset="0"/>
              </a:rPr>
              <a:t>од, число, падеж, склонение</a:t>
            </a:r>
            <a:endParaRPr lang="be-BY" sz="3200" dirty="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143108" y="3714752"/>
            <a:ext cx="84296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  <a:latin typeface="Propisi" pitchFamily="2" charset="0"/>
              </a:rPr>
              <a:t>Парта</a:t>
            </a:r>
            <a:endParaRPr lang="be-BY" sz="4400" b="1" dirty="0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929190" y="3000372"/>
            <a:ext cx="1674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B050"/>
                </a:solidFill>
                <a:latin typeface="PF Din Text Cond Pro" pitchFamily="2" charset="0"/>
              </a:rPr>
              <a:t>Ж.р</a:t>
            </a:r>
            <a:r>
              <a:rPr lang="ru-RU" sz="3200" b="1" dirty="0" smtClean="0">
                <a:solidFill>
                  <a:srgbClr val="00B050"/>
                </a:solidFill>
                <a:latin typeface="PF Din Text Cond Pro" pitchFamily="2" charset="0"/>
              </a:rPr>
              <a:t>.</a:t>
            </a:r>
            <a:endParaRPr lang="be-BY" sz="3200" b="1" dirty="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4929190" y="4357694"/>
            <a:ext cx="14287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B050"/>
                </a:solidFill>
                <a:latin typeface="PF Din Text Cond Pro" pitchFamily="2" charset="0"/>
                <a:ea typeface="Calibri" pitchFamily="34" charset="0"/>
                <a:cs typeface="Times New Roman" pitchFamily="18" charset="0"/>
              </a:rPr>
              <a:t>ед. ч</a:t>
            </a:r>
            <a:endParaRPr lang="be-BY" sz="3200" dirty="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4929190" y="3714752"/>
            <a:ext cx="11430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B050"/>
                </a:solidFill>
                <a:latin typeface="PF Din Text Cond Pro" pitchFamily="2" charset="0"/>
                <a:ea typeface="Calibri" pitchFamily="34" charset="0"/>
                <a:cs typeface="Times New Roman" pitchFamily="18" charset="0"/>
              </a:rPr>
              <a:t>И. п.</a:t>
            </a:r>
            <a:endParaRPr lang="be-BY" sz="3200" dirty="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4929190" y="5143512"/>
            <a:ext cx="13821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B050"/>
                </a:solidFill>
                <a:latin typeface="PF Din Text Cond Pro" pitchFamily="2" charset="0"/>
                <a:ea typeface="Calibri" pitchFamily="34" charset="0"/>
                <a:cs typeface="Times New Roman" pitchFamily="18" charset="0"/>
              </a:rPr>
              <a:t>1-е </a:t>
            </a:r>
            <a:r>
              <a:rPr lang="ru-RU" sz="3200" dirty="0" err="1" smtClean="0">
                <a:solidFill>
                  <a:srgbClr val="00B050"/>
                </a:solidFill>
                <a:latin typeface="PF Din Text Cond Pro" pitchFamily="2" charset="0"/>
                <a:ea typeface="Calibri" pitchFamily="34" charset="0"/>
                <a:cs typeface="Times New Roman" pitchFamily="18" charset="0"/>
              </a:rPr>
              <a:t>скл</a:t>
            </a:r>
            <a:r>
              <a:rPr lang="ru-RU" sz="3200" dirty="0" smtClean="0">
                <a:solidFill>
                  <a:srgbClr val="00B050"/>
                </a:solidFill>
                <a:latin typeface="PF Din Text Cond Pro" pitchFamily="2" charset="0"/>
                <a:ea typeface="Calibri" pitchFamily="34" charset="0"/>
                <a:cs typeface="Times New Roman" pitchFamily="18" charset="0"/>
              </a:rPr>
              <a:t>.</a:t>
            </a:r>
            <a:endParaRPr lang="be-BY" sz="3200" dirty="0">
              <a:solidFill>
                <a:srgbClr val="00B050"/>
              </a:solidFill>
              <a:latin typeface="PF Din Text Cond Pro" pitchFamily="2" charset="0"/>
            </a:endParaRPr>
          </a:p>
        </p:txBody>
      </p:sp>
      <p:cxnSp>
        <p:nvCxnSpPr>
          <p:cNvPr id="62" name="Прямая со стрелкой 61"/>
          <p:cNvCxnSpPr>
            <a:endCxn id="38" idx="1"/>
          </p:cNvCxnSpPr>
          <p:nvPr/>
        </p:nvCxnSpPr>
        <p:spPr>
          <a:xfrm flipV="1">
            <a:off x="3857620" y="3292760"/>
            <a:ext cx="1071570" cy="707744"/>
          </a:xfrm>
          <a:prstGeom prst="straightConnector1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/>
          <p:nvPr/>
        </p:nvCxnSpPr>
        <p:spPr>
          <a:xfrm flipV="1">
            <a:off x="3857620" y="4000504"/>
            <a:ext cx="1000132" cy="142876"/>
          </a:xfrm>
          <a:prstGeom prst="straightConnector1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 стрелкой 67"/>
          <p:cNvCxnSpPr>
            <a:endCxn id="52" idx="1"/>
          </p:cNvCxnSpPr>
          <p:nvPr/>
        </p:nvCxnSpPr>
        <p:spPr>
          <a:xfrm>
            <a:off x="3857620" y="4214818"/>
            <a:ext cx="1071570" cy="435264"/>
          </a:xfrm>
          <a:prstGeom prst="straightConnector1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 стрелкой 72"/>
          <p:cNvCxnSpPr>
            <a:endCxn id="60" idx="1"/>
          </p:cNvCxnSpPr>
          <p:nvPr/>
        </p:nvCxnSpPr>
        <p:spPr>
          <a:xfrm rot="16200000" flipH="1">
            <a:off x="3854302" y="4361012"/>
            <a:ext cx="1078206" cy="1071570"/>
          </a:xfrm>
          <a:prstGeom prst="straightConnector1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Прямоугольник 75"/>
          <p:cNvSpPr/>
          <p:nvPr/>
        </p:nvSpPr>
        <p:spPr>
          <a:xfrm>
            <a:off x="3336944" y="4000504"/>
            <a:ext cx="377800" cy="360040"/>
          </a:xfrm>
          <a:prstGeom prst="rect">
            <a:avLst/>
          </a:prstGeom>
          <a:noFill/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5987023"/>
      </p:ext>
    </p:extLst>
  </p:cSld>
  <p:clrMapOvr>
    <a:masterClrMapping/>
  </p:clrMapOvr>
  <p:transition spd="slow" advTm="29724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5" grpId="0"/>
      <p:bldP spid="38" grpId="0"/>
      <p:bldP spid="52" grpId="0"/>
      <p:bldP spid="53" grpId="0"/>
      <p:bldP spid="60" grpId="0"/>
      <p:bldP spid="76" grpId="0" animBg="1"/>
    </p:bldLst>
  </p:timing>
  <p:extLst mod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PF Din Text Cond Pro" pitchFamily="2" charset="0"/>
              </a:rPr>
              <a:t>Имя существительное</a:t>
            </a:r>
            <a:endParaRPr lang="ru-RU" dirty="0"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InfoUrok.ru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500034" y="1629779"/>
            <a:ext cx="84296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PF Din Text Cond Pro" pitchFamily="2" charset="0"/>
              </a:rPr>
              <a:t>Отвечает на вопросы </a:t>
            </a:r>
            <a:r>
              <a:rPr lang="ru-RU" sz="3200" dirty="0" smtClean="0">
                <a:solidFill>
                  <a:srgbClr val="00B050"/>
                </a:solidFill>
                <a:latin typeface="PF Din Text Cond Pro" pitchFamily="2" charset="0"/>
              </a:rPr>
              <a:t>кто? что?</a:t>
            </a:r>
            <a:r>
              <a:rPr lang="ru-RU" sz="3200" dirty="0" smtClean="0">
                <a:latin typeface="PF Din Text Cond Pro" pitchFamily="2" charset="0"/>
              </a:rPr>
              <a:t> </a:t>
            </a:r>
            <a:endParaRPr lang="be-BY" sz="3200" dirty="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00034" y="2786058"/>
            <a:ext cx="85011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PF Din Text Cond Pro" pitchFamily="2" charset="0"/>
              </a:rPr>
              <a:t>Род: </a:t>
            </a:r>
            <a:r>
              <a:rPr lang="ru-RU" sz="3200" dirty="0" smtClean="0">
                <a:solidFill>
                  <a:srgbClr val="00B050"/>
                </a:solidFill>
                <a:latin typeface="PF Din Text Cond Pro" pitchFamily="2" charset="0"/>
              </a:rPr>
              <a:t>мужской, женский, средний.</a:t>
            </a:r>
            <a:endParaRPr lang="be-BY" sz="3200" dirty="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00034" y="3357562"/>
            <a:ext cx="8643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PF Din Text Cond Pro" pitchFamily="2" charset="0"/>
              </a:rPr>
              <a:t>Число: </a:t>
            </a:r>
            <a:r>
              <a:rPr lang="ru-RU" sz="3200" dirty="0" smtClean="0">
                <a:solidFill>
                  <a:srgbClr val="00B050"/>
                </a:solidFill>
                <a:latin typeface="PF Din Text Cond Pro" pitchFamily="2" charset="0"/>
              </a:rPr>
              <a:t>единственное</a:t>
            </a:r>
            <a:r>
              <a:rPr lang="ru-RU" sz="3200" dirty="0" smtClean="0">
                <a:latin typeface="PF Din Text Cond Pro" pitchFamily="2" charset="0"/>
              </a:rPr>
              <a:t> и </a:t>
            </a:r>
            <a:r>
              <a:rPr lang="ru-RU" sz="3200" dirty="0" smtClean="0">
                <a:solidFill>
                  <a:srgbClr val="00B050"/>
                </a:solidFill>
                <a:latin typeface="PF Din Text Cond Pro" pitchFamily="2" charset="0"/>
              </a:rPr>
              <a:t>множественное.</a:t>
            </a:r>
            <a:endParaRPr lang="be-BY" sz="3200" dirty="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00034" y="3929066"/>
            <a:ext cx="87868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PF Din Text Cond Pro" pitchFamily="2" charset="0"/>
              </a:rPr>
              <a:t>В русском языке </a:t>
            </a:r>
            <a:r>
              <a:rPr lang="ru-RU" sz="3200" dirty="0" smtClean="0">
                <a:solidFill>
                  <a:srgbClr val="00B050"/>
                </a:solidFill>
                <a:latin typeface="PF Din Text Cond Pro" pitchFamily="2" charset="0"/>
              </a:rPr>
              <a:t>шесть падежей.</a:t>
            </a:r>
            <a:endParaRPr lang="be-BY" sz="3200" dirty="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00034" y="4500570"/>
            <a:ext cx="8858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PF Din Text Cond Pro" pitchFamily="2" charset="0"/>
              </a:rPr>
              <a:t>Изменение слова по падежам — </a:t>
            </a:r>
            <a:r>
              <a:rPr lang="ru-RU" sz="3200" dirty="0" smtClean="0">
                <a:solidFill>
                  <a:srgbClr val="00B050"/>
                </a:solidFill>
                <a:latin typeface="PF Din Text Cond Pro" pitchFamily="2" charset="0"/>
              </a:rPr>
              <a:t>склонение.</a:t>
            </a:r>
            <a:endParaRPr lang="be-BY" sz="3200" dirty="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00034" y="5118112"/>
            <a:ext cx="89297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PF Din Text Cond Pro" pitchFamily="2" charset="0"/>
              </a:rPr>
              <a:t>Морфологические признаки</a:t>
            </a:r>
            <a:r>
              <a:rPr lang="en-US" sz="3200" dirty="0" smtClean="0">
                <a:latin typeface="PF Din Text Cond Pro" pitchFamily="2" charset="0"/>
              </a:rPr>
              <a:t>:</a:t>
            </a:r>
            <a:r>
              <a:rPr lang="ru-RU" sz="3200" dirty="0" smtClean="0">
                <a:latin typeface="PF Din Text Cond Pro" pitchFamily="2" charset="0"/>
              </a:rPr>
              <a:t> </a:t>
            </a:r>
            <a:r>
              <a:rPr lang="ru-RU" sz="2400" dirty="0" smtClean="0">
                <a:solidFill>
                  <a:srgbClr val="00B050"/>
                </a:solidFill>
                <a:latin typeface="PF Din Text Cond Pro" pitchFamily="2" charset="0"/>
              </a:rPr>
              <a:t>род, число, падеж, склонение.</a:t>
            </a:r>
            <a:r>
              <a:rPr lang="ru-RU" sz="3200" dirty="0" smtClean="0">
                <a:latin typeface="PF Din Text Cond Pro" pitchFamily="2" charset="0"/>
              </a:rPr>
              <a:t> </a:t>
            </a:r>
            <a:endParaRPr lang="be-BY" sz="3200" dirty="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0034" y="2214554"/>
            <a:ext cx="84296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PF Din Text Cond Pro" pitchFamily="2" charset="0"/>
              </a:rPr>
              <a:t>Обозначает </a:t>
            </a:r>
            <a:r>
              <a:rPr lang="ru-RU" sz="3200" dirty="0" smtClean="0">
                <a:solidFill>
                  <a:srgbClr val="00B050"/>
                </a:solidFill>
                <a:latin typeface="PF Din Text Cond Pro" pitchFamily="2" charset="0"/>
              </a:rPr>
              <a:t>предмет.</a:t>
            </a:r>
            <a:endParaRPr lang="be-BY" sz="3200" dirty="0">
              <a:solidFill>
                <a:srgbClr val="00B050"/>
              </a:solidFill>
              <a:latin typeface="PF Din Text Cond Pro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5987023"/>
      </p:ext>
    </p:extLst>
  </p:cSld>
  <p:clrMapOvr>
    <a:masterClrMapping/>
  </p:clrMapOvr>
  <p:transition spd="slow" advTm="12471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3" grpId="0"/>
      <p:bldP spid="34" grpId="0"/>
      <p:bldP spid="35" grpId="0"/>
      <p:bldP spid="36" grpId="0"/>
      <p:bldP spid="37" grpId="0"/>
      <p:bldP spid="11" grpId="0"/>
    </p:bldLst>
  </p:timing>
  <p:extLst mod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75000">
                <a:srgbClr val="E66868"/>
              </a:gs>
              <a:gs pos="0">
                <a:srgbClr val="F7AFB9"/>
              </a:gs>
            </a:gsLst>
            <a:path path="circle">
              <a:fillToRect l="100000" t="100000"/>
            </a:path>
            <a:tileRect r="-100000" b="-100000"/>
          </a:gra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85800" y="0"/>
            <a:ext cx="7772400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FCE4E6"/>
                </a:solidFill>
                <a:latin typeface="PF Din Text Cond Pro" pitchFamily="2" charset="0"/>
              </a:rPr>
              <a:t>www.</a:t>
            </a:r>
            <a:r>
              <a:rPr lang="en-US" dirty="0" smtClean="0">
                <a:solidFill>
                  <a:schemeClr val="bg1"/>
                </a:solidFill>
                <a:latin typeface="PF Din Text Cond Pro" pitchFamily="2" charset="0"/>
              </a:rPr>
              <a:t>InfoUrok</a:t>
            </a:r>
            <a:r>
              <a:rPr lang="en-US" dirty="0" smtClean="0">
                <a:solidFill>
                  <a:srgbClr val="FCE4E6"/>
                </a:solidFill>
                <a:latin typeface="PF Din Text Cond Pro" pitchFamily="2" charset="0"/>
              </a:rPr>
              <a:t>.ru</a:t>
            </a:r>
            <a:endParaRPr lang="ru-RU" dirty="0">
              <a:solidFill>
                <a:srgbClr val="FCE4E6"/>
              </a:solidFill>
              <a:latin typeface="PF Din Text Cond Pro" pitchFamily="2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85800" y="4581128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>
              <a:latin typeface="PF Din Text Cond Pro" pitchFamily="2" charset="0"/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© InfoUrok.ru</a:t>
            </a:r>
            <a:endParaRPr lang="ru-RU" dirty="0">
              <a:solidFill>
                <a:schemeClr val="bg1"/>
              </a:solidFill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-63043512" y="12620"/>
            <a:ext cx="73152000" cy="6858000"/>
            <a:chOff x="-63043512" y="12620"/>
            <a:chExt cx="73152000" cy="6858000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-26467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-17323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-44755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-35611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-63043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-53899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-8179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964488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4095805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85185E-6 L 6.25295 -1.85185E-6 " pathEditMode="relative" rAng="0" ptsTypes="AA">
                                      <p:cBhvr>
                                        <p:cTn id="6" dur="1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263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 mod="1">
    <p:ext uri="{E180D4A7-C9FB-4DFB-919C-405C955672EB}">
      <p14:showEvtLst xmlns:p14="http://schemas.microsoft.com/office/powerpoint/2010/main">
        <p14:playEvt time="0" objId="7"/>
      </p14:showEvtLst>
    </p:ext>
  </p:extLs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Uroki Russkogo.ru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21095"/>
      </p:ext>
    </p:extLst>
  </p:cSld>
  <p:clrMapOvr>
    <a:masterClrMapping/>
  </p:clrMapOvr>
  <p:transition spd="slow" advClick="0" advTm="1000"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|1.8|5.1|5.9|1.9|1.6|1.3|3.2|3.6|5.2|2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|0.8|0.9|8.9|3.3|3.5|6.8|18|21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|1.2|1.3|15|5.1|3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7.8|2.8|2.6|2.1|2.2|1.9|14.5|6.9|6.8|7.5|7.8|7.7|6.2|2|19|9.4|8.9|8.3|8.9|8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11.5|4.9|1.3|0.3|0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3.7|4.3|23.1|14.1|53|5.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28575">
          <a:solidFill>
            <a:schemeClr val="tx1">
              <a:lumMod val="50000"/>
              <a:lumOff val="50000"/>
            </a:schemeClr>
          </a:solidFill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5405</TotalTime>
  <Words>304</Words>
  <Application>Microsoft Office PowerPoint</Application>
  <PresentationFormat>Экран (4:3)</PresentationFormat>
  <Paragraphs>87</Paragraphs>
  <Slides>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Имя существительное</vt:lpstr>
      <vt:lpstr>Имя существительное</vt:lpstr>
      <vt:lpstr>Имя существительное</vt:lpstr>
      <vt:lpstr>Имя существительное</vt:lpstr>
      <vt:lpstr>Имя существительное</vt:lpstr>
      <vt:lpstr>Имя существительное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Раздва Тричетыре Пякть</dc:title>
  <dc:creator>Katlianik</dc:creator>
  <cp:lastModifiedBy>Admin</cp:lastModifiedBy>
  <cp:revision>132</cp:revision>
  <dcterms:created xsi:type="dcterms:W3CDTF">2011-12-08T07:08:27Z</dcterms:created>
  <dcterms:modified xsi:type="dcterms:W3CDTF">2012-12-05T18:04:23Z</dcterms:modified>
</cp:coreProperties>
</file>